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wmf" ContentType="image/x-wmf"/>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8"/>
  </p:notesMasterIdLst>
  <p:handoutMasterIdLst>
    <p:handoutMasterId r:id="rId21"/>
  </p:handoutMasterIdLst>
  <p:sldIdLst>
    <p:sldId id="256" r:id="rId3"/>
    <p:sldId id="269" r:id="rId4"/>
    <p:sldId id="290" r:id="rId5"/>
    <p:sldId id="264" r:id="rId6"/>
    <p:sldId id="348" r:id="rId7"/>
    <p:sldId id="319" r:id="rId9"/>
    <p:sldId id="350" r:id="rId10"/>
    <p:sldId id="321" r:id="rId11"/>
    <p:sldId id="313" r:id="rId12"/>
    <p:sldId id="373" r:id="rId13"/>
    <p:sldId id="347" r:id="rId14"/>
    <p:sldId id="374" r:id="rId15"/>
    <p:sldId id="375" r:id="rId16"/>
    <p:sldId id="340" r:id="rId17"/>
    <p:sldId id="323" r:id="rId18"/>
    <p:sldId id="369" r:id="rId19"/>
    <p:sldId id="263" r:id="rId20"/>
  </p:sldIdLst>
  <p:sldSz cx="12192000" cy="6858000"/>
  <p:notesSz cx="7103745" cy="10234295"/>
  <p:custDataLst>
    <p:tags r:id="rId25"/>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D3E7"/>
    <a:srgbClr val="00B0F0"/>
    <a:srgbClr val="5B9BD5"/>
    <a:srgbClr val="5DFFFF"/>
    <a:srgbClr val="1504B8"/>
    <a:srgbClr val="FFBF00"/>
    <a:srgbClr val="00FFEC"/>
    <a:srgbClr val="71FAFF"/>
    <a:srgbClr val="74F8F1"/>
    <a:srgbClr val="3BCAE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05" autoAdjust="0"/>
    <p:restoredTop sz="94660"/>
  </p:normalViewPr>
  <p:slideViewPr>
    <p:cSldViewPr snapToGrid="0">
      <p:cViewPr varScale="1">
        <p:scale>
          <a:sx n="110" d="100"/>
          <a:sy n="110" d="100"/>
        </p:scale>
        <p:origin x="492" y="102"/>
      </p:cViewPr>
      <p:guideLst/>
    </p:cSldViewPr>
  </p:slideViewPr>
  <p:notesTextViewPr>
    <p:cViewPr>
      <p:scale>
        <a:sx n="1" d="1"/>
        <a:sy n="1" d="1"/>
      </p:scale>
      <p:origin x="0" y="0"/>
    </p:cViewPr>
  </p:notesTextViewPr>
  <p:notesViewPr>
    <p:cSldViewPr snapToGrid="0">
      <p:cViewPr varScale="1">
        <p:scale>
          <a:sx n="76" d="100"/>
          <a:sy n="76" d="100"/>
        </p:scale>
        <p:origin x="4080" y="192"/>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notesMaster" Target="notesMasters/notesMaster1.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5" Type="http://schemas.openxmlformats.org/officeDocument/2006/relationships/tags" Target="tags/tag21.xml"/><Relationship Id="rId24" Type="http://schemas.openxmlformats.org/officeDocument/2006/relationships/tableStyles" Target="tableStyles.xml"/><Relationship Id="rId23" Type="http://schemas.openxmlformats.org/officeDocument/2006/relationships/viewProps" Target="viewProps.xml"/><Relationship Id="rId22" Type="http://schemas.openxmlformats.org/officeDocument/2006/relationships/presProps" Target="presProps.xml"/><Relationship Id="rId21" Type="http://schemas.openxmlformats.org/officeDocument/2006/relationships/handoutMaster" Target="handoutMasters/handoutMaster1.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0.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0.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0.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0.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163" cy="512763"/>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sz="quarter" idx="1"/>
          </p:nvPr>
        </p:nvSpPr>
        <p:spPr>
          <a:xfrm>
            <a:off x="4024313" y="0"/>
            <a:ext cx="3078162" cy="512763"/>
          </a:xfrm>
          <a:prstGeom prst="rect">
            <a:avLst/>
          </a:prstGeom>
        </p:spPr>
        <p:txBody>
          <a:bodyPr vert="horz" lIns="91440" tIns="45720" rIns="91440" bIns="45720" rtlCol="0"/>
          <a:lstStyle>
            <a:lvl1pPr algn="r">
              <a:defRPr sz="1200"/>
            </a:lvl1pPr>
          </a:lstStyle>
          <a:p>
            <a:fld id="{B3DE50C4-7C8E-4845-9685-8FFFC7D1D19A}" type="datetimeFigureOut">
              <a:rPr kumimoji="1" lang="zh-CN" altLang="en-US" smtClean="0"/>
            </a:fld>
            <a:endParaRPr kumimoji="1" lang="zh-CN" altLang="en-US"/>
          </a:p>
        </p:txBody>
      </p:sp>
      <p:sp>
        <p:nvSpPr>
          <p:cNvPr id="4" name="页脚占位符 3"/>
          <p:cNvSpPr>
            <a:spLocks noGrp="1"/>
          </p:cNvSpPr>
          <p:nvPr>
            <p:ph type="ftr" sz="quarter" idx="2"/>
          </p:nvPr>
        </p:nvSpPr>
        <p:spPr>
          <a:xfrm>
            <a:off x="0" y="9721850"/>
            <a:ext cx="3078163" cy="512763"/>
          </a:xfrm>
          <a:prstGeom prst="rect">
            <a:avLst/>
          </a:prstGeom>
        </p:spPr>
        <p:txBody>
          <a:bodyPr vert="horz" lIns="91440" tIns="45720" rIns="91440" bIns="45720" rtlCol="0" anchor="b"/>
          <a:lstStyle>
            <a:lvl1pPr algn="l">
              <a:defRPr sz="1200"/>
            </a:lvl1pPr>
          </a:lstStyle>
          <a:p>
            <a:endParaRPr kumimoji="1" lang="zh-CN" altLang="en-US"/>
          </a:p>
        </p:txBody>
      </p:sp>
      <p:sp>
        <p:nvSpPr>
          <p:cNvPr id="5" name="灯片编号占位符 4"/>
          <p:cNvSpPr>
            <a:spLocks noGrp="1"/>
          </p:cNvSpPr>
          <p:nvPr>
            <p:ph type="sldNum" sz="quarter" idx="3"/>
          </p:nvPr>
        </p:nvSpPr>
        <p:spPr>
          <a:xfrm>
            <a:off x="4024313" y="9721850"/>
            <a:ext cx="3078162" cy="512763"/>
          </a:xfrm>
          <a:prstGeom prst="rect">
            <a:avLst/>
          </a:prstGeom>
        </p:spPr>
        <p:txBody>
          <a:bodyPr vert="horz" lIns="91440" tIns="45720" rIns="91440" bIns="45720" rtlCol="0" anchor="b"/>
          <a:lstStyle>
            <a:lvl1pPr algn="r">
              <a:defRPr sz="1200"/>
            </a:lvl1pPr>
          </a:lstStyle>
          <a:p>
            <a:fld id="{C441173D-681C-D74E-B395-B929B8D16699}" type="slidenum">
              <a:rPr kumimoji="1" lang="zh-CN" altLang="en-US" smtClean="0"/>
            </a:fld>
            <a:endParaRPr kumimoji="1"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3812" y="0"/>
            <a:ext cx="3078290" cy="513492"/>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481584" y="1279287"/>
            <a:ext cx="6140577" cy="3454075"/>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0375" y="4925254"/>
            <a:ext cx="5682996" cy="4029754"/>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9720804"/>
            <a:ext cx="3078290" cy="513491"/>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3812" y="9720804"/>
            <a:ext cx="3078290" cy="513491"/>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13" name="图片 12" descr="/private/var/folders/52/4568vxss1c1g6kht_59dt4n40000gn/T/com.kingsoft.wpsoffice.mac/picturecompress_20231114212727/output_1.jpgoutput_1"/>
          <p:cNvPicPr>
            <a:picLocks noChangeAspect="1"/>
          </p:cNvPicPr>
          <p:nvPr userDrawn="1"/>
        </p:nvPicPr>
        <p:blipFill>
          <a:blip r:embed="rId2"/>
          <a:stretch>
            <a:fillRect/>
          </a:stretch>
        </p:blipFill>
        <p:spPr>
          <a:xfrm>
            <a:off x="0" y="0"/>
            <a:ext cx="12192000" cy="6858000"/>
          </a:xfrm>
          <a:prstGeom prst="rect">
            <a:avLst/>
          </a:prstGeom>
        </p:spPr>
      </p:pic>
      <p:pic>
        <p:nvPicPr>
          <p:cNvPr id="8" name="图片 7" descr="(横版-白字)基金会logo"/>
          <p:cNvPicPr>
            <a:picLocks noChangeAspect="1"/>
          </p:cNvPicPr>
          <p:nvPr userDrawn="1"/>
        </p:nvPicPr>
        <p:blipFill>
          <a:blip r:embed="rId3"/>
          <a:stretch>
            <a:fillRect/>
          </a:stretch>
        </p:blipFill>
        <p:spPr>
          <a:xfrm>
            <a:off x="466725" y="390525"/>
            <a:ext cx="2821305" cy="561975"/>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6_标题和内容">
    <p:bg>
      <p:bgPr>
        <a:solidFill>
          <a:schemeClr val="bg1"/>
        </a:solidFill>
        <a:effectLst/>
      </p:bgPr>
    </p:bg>
    <p:spTree>
      <p:nvGrpSpPr>
        <p:cNvPr id="1" name=""/>
        <p:cNvGrpSpPr/>
        <p:nvPr/>
      </p:nvGrpSpPr>
      <p:grpSpPr>
        <a:xfrm>
          <a:off x="0" y="0"/>
          <a:ext cx="0" cy="0"/>
          <a:chOff x="0" y="0"/>
          <a:chExt cx="0" cy="0"/>
        </a:xfrm>
      </p:grpSpPr>
      <p:pic>
        <p:nvPicPr>
          <p:cNvPr id="2" name="图片 1" descr="/private/var/folders/52/4568vxss1c1g6kht_59dt4n40000gn/T/com.kingsoft.wpsoffice.mac/picturecompress_20231114202854/output_1.jpgoutput_1"/>
          <p:cNvPicPr>
            <a:picLocks noChangeAspect="1"/>
          </p:cNvPicPr>
          <p:nvPr userDrawn="1"/>
        </p:nvPicPr>
        <p:blipFill>
          <a:blip r:embed="rId2"/>
          <a:stretch>
            <a:fillRect/>
          </a:stretch>
        </p:blipFill>
        <p:spPr>
          <a:xfrm>
            <a:off x="0" y="0"/>
            <a:ext cx="12192000" cy="6858000"/>
          </a:xfrm>
          <a:prstGeom prst="rect">
            <a:avLst/>
          </a:prstGeom>
        </p:spPr>
      </p:pic>
      <p:pic>
        <p:nvPicPr>
          <p:cNvPr id="4" name="图片 3" descr="(横版-白字)基金会logo"/>
          <p:cNvPicPr>
            <a:picLocks noChangeAspect="1"/>
          </p:cNvPicPr>
          <p:nvPr userDrawn="1"/>
        </p:nvPicPr>
        <p:blipFill>
          <a:blip r:embed="rId3"/>
          <a:stretch>
            <a:fillRect/>
          </a:stretch>
        </p:blipFill>
        <p:spPr>
          <a:xfrm>
            <a:off x="466725" y="390525"/>
            <a:ext cx="2821305" cy="561975"/>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2_标题和内容">
    <p:bg>
      <p:bgPr>
        <a:solidFill>
          <a:schemeClr val="bg1"/>
        </a:solidFill>
        <a:effectLst/>
      </p:bgPr>
    </p:bg>
    <p:spTree>
      <p:nvGrpSpPr>
        <p:cNvPr id="1" name=""/>
        <p:cNvGrpSpPr/>
        <p:nvPr/>
      </p:nvGrpSpPr>
      <p:grpSpPr>
        <a:xfrm>
          <a:off x="0" y="0"/>
          <a:ext cx="0" cy="0"/>
          <a:chOff x="0" y="0"/>
          <a:chExt cx="0" cy="0"/>
        </a:xfrm>
      </p:grpSpPr>
      <p:pic>
        <p:nvPicPr>
          <p:cNvPr id="2" name="图片 1" descr="/private/var/folders/52/4568vxss1c1g6kht_59dt4n40000gn/T/com.kingsoft.wpsoffice.mac/picturecompress_20231114202854/output_1.jpgoutput_1"/>
          <p:cNvPicPr>
            <a:picLocks noChangeAspect="1"/>
          </p:cNvPicPr>
          <p:nvPr userDrawn="1"/>
        </p:nvPicPr>
        <p:blipFill>
          <a:blip r:embed="rId2"/>
          <a:stretch>
            <a:fillRect/>
          </a:stretch>
        </p:blipFill>
        <p:spPr>
          <a:xfrm>
            <a:off x="0" y="0"/>
            <a:ext cx="12192000" cy="685800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chemeClr val="bg1"/>
        </a:solidFill>
        <a:effectLst/>
      </p:bgPr>
    </p:bg>
    <p:spTree>
      <p:nvGrpSpPr>
        <p:cNvPr id="1" name=""/>
        <p:cNvGrpSpPr/>
        <p:nvPr/>
      </p:nvGrpSpPr>
      <p:grpSpPr>
        <a:xfrm>
          <a:off x="0" y="0"/>
          <a:ext cx="0" cy="0"/>
          <a:chOff x="0" y="0"/>
          <a:chExt cx="0" cy="0"/>
        </a:xfrm>
      </p:grpSpPr>
      <p:pic>
        <p:nvPicPr>
          <p:cNvPr id="3" name="图片 2" descr="ppt332"/>
          <p:cNvPicPr>
            <a:picLocks noChangeAspect="1"/>
          </p:cNvPicPr>
          <p:nvPr userDrawn="1"/>
        </p:nvPicPr>
        <p:blipFill>
          <a:blip r:embed="rId2"/>
          <a:stretch>
            <a:fillRect/>
          </a:stretch>
        </p:blipFill>
        <p:spPr>
          <a:xfrm>
            <a:off x="0" y="0"/>
            <a:ext cx="12192000" cy="6858000"/>
          </a:xfrm>
          <a:prstGeom prst="rect">
            <a:avLst/>
          </a:prstGeom>
        </p:spPr>
      </p:pic>
      <p:pic>
        <p:nvPicPr>
          <p:cNvPr id="8" name="图片 7" descr="(横版-白字)基金会logo"/>
          <p:cNvPicPr>
            <a:picLocks noChangeAspect="1"/>
          </p:cNvPicPr>
          <p:nvPr userDrawn="1"/>
        </p:nvPicPr>
        <p:blipFill>
          <a:blip r:embed="rId3"/>
          <a:stretch>
            <a:fillRect/>
          </a:stretch>
        </p:blipFill>
        <p:spPr>
          <a:xfrm>
            <a:off x="466725" y="390525"/>
            <a:ext cx="2821305" cy="561975"/>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4_标题和内容">
    <p:bg>
      <p:bgPr>
        <a:solidFill>
          <a:schemeClr val="bg1"/>
        </a:solidFill>
        <a:effectLst/>
      </p:bgPr>
    </p:bg>
    <p:spTree>
      <p:nvGrpSpPr>
        <p:cNvPr id="1" name=""/>
        <p:cNvGrpSpPr/>
        <p:nvPr/>
      </p:nvGrpSpPr>
      <p:grpSpPr>
        <a:xfrm>
          <a:off x="0" y="0"/>
          <a:ext cx="0" cy="0"/>
          <a:chOff x="0" y="0"/>
          <a:chExt cx="0" cy="0"/>
        </a:xfrm>
      </p:grpSpPr>
      <p:pic>
        <p:nvPicPr>
          <p:cNvPr id="3" name="图片 2" descr="ppt332"/>
          <p:cNvPicPr>
            <a:picLocks noChangeAspect="1"/>
          </p:cNvPicPr>
          <p:nvPr userDrawn="1"/>
        </p:nvPicPr>
        <p:blipFill>
          <a:blip r:embed="rId2"/>
          <a:stretch>
            <a:fillRect/>
          </a:stretch>
        </p:blipFill>
        <p:spPr>
          <a:xfrm>
            <a:off x="0" y="0"/>
            <a:ext cx="12192000" cy="685800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1_标题和内容">
    <p:bg>
      <p:bgPr>
        <a:solidFill>
          <a:schemeClr val="bg1"/>
        </a:solidFill>
        <a:effectLst/>
      </p:bgPr>
    </p:bg>
    <p:spTree>
      <p:nvGrpSpPr>
        <p:cNvPr id="1" name=""/>
        <p:cNvGrpSpPr/>
        <p:nvPr/>
      </p:nvGrpSpPr>
      <p:grpSpPr>
        <a:xfrm>
          <a:off x="0" y="0"/>
          <a:ext cx="0" cy="0"/>
          <a:chOff x="0" y="0"/>
          <a:chExt cx="0" cy="0"/>
        </a:xfrm>
      </p:grpSpPr>
      <p:pic>
        <p:nvPicPr>
          <p:cNvPr id="3" name="图片 2" descr="ppt2 拷贝"/>
          <p:cNvPicPr>
            <a:picLocks noChangeAspect="1"/>
          </p:cNvPicPr>
          <p:nvPr userDrawn="1"/>
        </p:nvPicPr>
        <p:blipFill>
          <a:blip r:embed="rId2"/>
          <a:stretch>
            <a:fillRect/>
          </a:stretch>
        </p:blipFill>
        <p:spPr>
          <a:xfrm>
            <a:off x="0" y="0"/>
            <a:ext cx="12177395" cy="6858000"/>
          </a:xfrm>
          <a:prstGeom prst="rect">
            <a:avLst/>
          </a:prstGeom>
        </p:spPr>
      </p:pic>
      <p:pic>
        <p:nvPicPr>
          <p:cNvPr id="4" name="图片 3" descr="(横版-黑字)基金会logo"/>
          <p:cNvPicPr>
            <a:picLocks noChangeAspect="1"/>
          </p:cNvPicPr>
          <p:nvPr userDrawn="1"/>
        </p:nvPicPr>
        <p:blipFill>
          <a:blip r:embed="rId3"/>
          <a:stretch>
            <a:fillRect/>
          </a:stretch>
        </p:blipFill>
        <p:spPr>
          <a:xfrm>
            <a:off x="466725" y="419100"/>
            <a:ext cx="2785110" cy="561975"/>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3_标题和内容">
    <p:bg>
      <p:bgPr>
        <a:solidFill>
          <a:schemeClr val="bg1"/>
        </a:solidFill>
        <a:effectLst/>
      </p:bgPr>
    </p:bg>
    <p:spTree>
      <p:nvGrpSpPr>
        <p:cNvPr id="1" name=""/>
        <p:cNvGrpSpPr/>
        <p:nvPr/>
      </p:nvGrpSpPr>
      <p:grpSpPr>
        <a:xfrm>
          <a:off x="0" y="0"/>
          <a:ext cx="0" cy="0"/>
          <a:chOff x="0" y="0"/>
          <a:chExt cx="0" cy="0"/>
        </a:xfrm>
      </p:grpSpPr>
      <p:pic>
        <p:nvPicPr>
          <p:cNvPr id="3" name="图片 2" descr="ppt2 拷贝"/>
          <p:cNvPicPr>
            <a:picLocks noChangeAspect="1"/>
          </p:cNvPicPr>
          <p:nvPr userDrawn="1"/>
        </p:nvPicPr>
        <p:blipFill>
          <a:blip r:embed="rId2"/>
          <a:stretch>
            <a:fillRect/>
          </a:stretch>
        </p:blipFill>
        <p:spPr>
          <a:xfrm>
            <a:off x="0" y="0"/>
            <a:ext cx="12177395" cy="685800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38200" y="365125"/>
            <a:ext cx="10515600" cy="58118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3" name="日期占位符 2"/>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1" Type="http://schemas.openxmlformats.org/officeDocument/2006/relationships/theme" Target="../theme/theme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F288E0-7875-42C4-84C8-98DBBD3BF4D2}"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9BB5D0-35E4-459D-AEF3-FE4D7C45CC19}"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8.png"/><Relationship Id="rId1" Type="http://schemas.openxmlformats.org/officeDocument/2006/relationships/image" Target="../media/image7.png"/></Relationships>
</file>

<file path=ppt/slides/_rels/slide10.xml.rels><?xml version="1.0" encoding="UTF-8" standalone="yes"?>
<Relationships xmlns="http://schemas.openxmlformats.org/package/2006/relationships"><Relationship Id="rId9" Type="http://schemas.openxmlformats.org/officeDocument/2006/relationships/slideLayout" Target="../slideLayouts/slideLayout6.xml"/><Relationship Id="rId8" Type="http://schemas.openxmlformats.org/officeDocument/2006/relationships/image" Target="../media/image15.png"/><Relationship Id="rId7" Type="http://schemas.openxmlformats.org/officeDocument/2006/relationships/image" Target="../media/image14.png"/><Relationship Id="rId6" Type="http://schemas.openxmlformats.org/officeDocument/2006/relationships/image" Target="../media/image13.png"/><Relationship Id="rId5" Type="http://schemas.openxmlformats.org/officeDocument/2006/relationships/image" Target="../media/image10.wmf"/><Relationship Id="rId4" Type="http://schemas.openxmlformats.org/officeDocument/2006/relationships/oleObject" Target="../embeddings/oleObject2.bin"/><Relationship Id="rId3" Type="http://schemas.openxmlformats.org/officeDocument/2006/relationships/tags" Target="../tags/tag17.xml"/><Relationship Id="rId2" Type="http://schemas.openxmlformats.org/officeDocument/2006/relationships/tags" Target="../tags/tag16.xml"/><Relationship Id="rId11" Type="http://schemas.openxmlformats.org/officeDocument/2006/relationships/notesSlide" Target="../notesSlides/notesSlide4.xml"/><Relationship Id="rId10" Type="http://schemas.openxmlformats.org/officeDocument/2006/relationships/vmlDrawing" Target="../drawings/vmlDrawing2.vml"/><Relationship Id="rId1" Type="http://schemas.openxmlformats.org/officeDocument/2006/relationships/image" Target="../media/image9.png"/></Relationships>
</file>

<file path=ppt/slides/_rels/slide11.xml.rels><?xml version="1.0" encoding="UTF-8" standalone="yes"?>
<Relationships xmlns="http://schemas.openxmlformats.org/package/2006/relationships"><Relationship Id="rId8" Type="http://schemas.openxmlformats.org/officeDocument/2006/relationships/vmlDrawing" Target="../drawings/vmlDrawing3.vml"/><Relationship Id="rId7" Type="http://schemas.openxmlformats.org/officeDocument/2006/relationships/slideLayout" Target="../slideLayouts/slideLayout6.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0.wmf"/><Relationship Id="rId3" Type="http://schemas.openxmlformats.org/officeDocument/2006/relationships/oleObject" Target="../embeddings/oleObject3.bin"/><Relationship Id="rId2" Type="http://schemas.openxmlformats.org/officeDocument/2006/relationships/tags" Target="../tags/tag18.xml"/><Relationship Id="rId1" Type="http://schemas.openxmlformats.org/officeDocument/2006/relationships/image" Target="../media/image9.png"/></Relationships>
</file>

<file path=ppt/slides/_rels/slide12.xml.rels><?xml version="1.0" encoding="UTF-8" standalone="yes"?>
<Relationships xmlns="http://schemas.openxmlformats.org/package/2006/relationships"><Relationship Id="rId9" Type="http://schemas.openxmlformats.org/officeDocument/2006/relationships/vmlDrawing" Target="../drawings/vmlDrawing4.vml"/><Relationship Id="rId8" Type="http://schemas.openxmlformats.org/officeDocument/2006/relationships/slideLayout" Target="../slideLayouts/slideLayout6.xml"/><Relationship Id="rId7" Type="http://schemas.openxmlformats.org/officeDocument/2006/relationships/image" Target="../media/image20.png"/><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0.wmf"/><Relationship Id="rId3" Type="http://schemas.openxmlformats.org/officeDocument/2006/relationships/oleObject" Target="../embeddings/oleObject4.bin"/><Relationship Id="rId2" Type="http://schemas.openxmlformats.org/officeDocument/2006/relationships/tags" Target="../tags/tag19.xml"/><Relationship Id="rId1" Type="http://schemas.openxmlformats.org/officeDocument/2006/relationships/image" Target="../media/image9.png"/></Relationships>
</file>

<file path=ppt/slides/_rels/slide13.xml.rels><?xml version="1.0" encoding="UTF-8" standalone="yes"?>
<Relationships xmlns="http://schemas.openxmlformats.org/package/2006/relationships"><Relationship Id="rId6" Type="http://schemas.openxmlformats.org/officeDocument/2006/relationships/slideLayout" Target="../slideLayouts/slideLayout6.xml"/><Relationship Id="rId5" Type="http://schemas.openxmlformats.org/officeDocument/2006/relationships/image" Target="../media/image24.png"/><Relationship Id="rId4" Type="http://schemas.openxmlformats.org/officeDocument/2006/relationships/image" Target="../media/image23.png"/><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image" Target="../media/image9.png"/></Relationships>
</file>

<file path=ppt/slides/_rels/slide14.xml.rels><?xml version="1.0" encoding="UTF-8" standalone="yes"?>
<Relationships xmlns="http://schemas.openxmlformats.org/package/2006/relationships"><Relationship Id="rId4" Type="http://schemas.openxmlformats.org/officeDocument/2006/relationships/slideLayout" Target="../slideLayouts/slideLayout6.xml"/><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27.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0.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9.png"/></Relationships>
</file>

<file path=ppt/slides/_rels/slide5.xml.rels><?xml version="1.0" encoding="UTF-8" standalone="yes"?>
<Relationships xmlns="http://schemas.openxmlformats.org/package/2006/relationships"><Relationship Id="rId9" Type="http://schemas.openxmlformats.org/officeDocument/2006/relationships/tags" Target="../tags/tag9.xml"/><Relationship Id="rId8" Type="http://schemas.openxmlformats.org/officeDocument/2006/relationships/tags" Target="../tags/tag8.xml"/><Relationship Id="rId7" Type="http://schemas.openxmlformats.org/officeDocument/2006/relationships/tags" Target="../tags/tag7.xml"/><Relationship Id="rId6" Type="http://schemas.openxmlformats.org/officeDocument/2006/relationships/tags" Target="../tags/tag6.xml"/><Relationship Id="rId5" Type="http://schemas.openxmlformats.org/officeDocument/2006/relationships/tags" Target="../tags/tag5.xml"/><Relationship Id="rId4" Type="http://schemas.openxmlformats.org/officeDocument/2006/relationships/tags" Target="../tags/tag4.xml"/><Relationship Id="rId3" Type="http://schemas.openxmlformats.org/officeDocument/2006/relationships/tags" Target="../tags/tag3.xml"/><Relationship Id="rId2" Type="http://schemas.openxmlformats.org/officeDocument/2006/relationships/tags" Target="../tags/tag2.xml"/><Relationship Id="rId14" Type="http://schemas.openxmlformats.org/officeDocument/2006/relationships/notesSlide" Target="../notesSlides/notesSlide1.xml"/><Relationship Id="rId13" Type="http://schemas.openxmlformats.org/officeDocument/2006/relationships/slideLayout" Target="../slideLayouts/slideLayout6.xml"/><Relationship Id="rId12" Type="http://schemas.openxmlformats.org/officeDocument/2006/relationships/tags" Target="../tags/tag12.xml"/><Relationship Id="rId11" Type="http://schemas.openxmlformats.org/officeDocument/2006/relationships/tags" Target="../tags/tag11.xml"/><Relationship Id="rId10" Type="http://schemas.openxmlformats.org/officeDocument/2006/relationships/tags" Target="../tags/tag10.xml"/><Relationship Id="rId1"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6.xml"/><Relationship Id="rId2" Type="http://schemas.openxmlformats.org/officeDocument/2006/relationships/tags" Target="../tags/tag13.xml"/><Relationship Id="rId1"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9" Type="http://schemas.openxmlformats.org/officeDocument/2006/relationships/vmlDrawing" Target="../drawings/vmlDrawing1.vml"/><Relationship Id="rId8" Type="http://schemas.openxmlformats.org/officeDocument/2006/relationships/slideLayout" Target="../slideLayouts/slideLayout6.xml"/><Relationship Id="rId7" Type="http://schemas.openxmlformats.org/officeDocument/2006/relationships/image" Target="../media/image12.png"/><Relationship Id="rId6" Type="http://schemas.openxmlformats.org/officeDocument/2006/relationships/image" Target="../media/image11.png"/><Relationship Id="rId5" Type="http://schemas.openxmlformats.org/officeDocument/2006/relationships/image" Target="../media/image10.wmf"/><Relationship Id="rId4" Type="http://schemas.openxmlformats.org/officeDocument/2006/relationships/oleObject" Target="../embeddings/oleObject1.bin"/><Relationship Id="rId3" Type="http://schemas.openxmlformats.org/officeDocument/2006/relationships/tags" Target="../tags/tag15.xml"/><Relationship Id="rId2" Type="http://schemas.openxmlformats.org/officeDocument/2006/relationships/tags" Target="../tags/tag14.xml"/><Relationship Id="rId10" Type="http://schemas.openxmlformats.org/officeDocument/2006/relationships/notesSlide" Target="../notesSlides/notesSlide3.xml"/><Relationship Id="rId1"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p:cNvSpPr txBox="1"/>
          <p:nvPr/>
        </p:nvSpPr>
        <p:spPr>
          <a:xfrm>
            <a:off x="3919538" y="4013200"/>
            <a:ext cx="3840480" cy="829945"/>
          </a:xfrm>
          <a:prstGeom prst="rect">
            <a:avLst/>
          </a:prstGeom>
          <a:noFill/>
        </p:spPr>
        <p:txBody>
          <a:bodyPr wrap="none" rtlCol="0" anchor="t">
            <a:spAutoFit/>
          </a:bodyPr>
          <a:lstStyle/>
          <a:p>
            <a:pPr algn="dist"/>
            <a:r>
              <a:rPr lang="zh-CN" altLang="en-US" sz="2400" dirty="0" err="1">
                <a:solidFill>
                  <a:schemeClr val="bg1"/>
                </a:solidFill>
                <a:latin typeface="幼圆" panose="02010509060101010101" charset="-122"/>
                <a:ea typeface="幼圆" panose="02010509060101010101" charset="-122"/>
                <a:cs typeface="幼圆" panose="02010509060101010101" charset="-122"/>
                <a:sym typeface="+mn-ea"/>
              </a:rPr>
              <a:t>团队：指望另一队</a:t>
            </a:r>
            <a:endParaRPr lang="zh-CN" altLang="en-US" sz="2400" dirty="0" err="1">
              <a:solidFill>
                <a:schemeClr val="bg1"/>
              </a:solidFill>
              <a:latin typeface="幼圆" panose="02010509060101010101" charset="-122"/>
              <a:ea typeface="幼圆" panose="02010509060101010101" charset="-122"/>
              <a:cs typeface="幼圆" panose="02010509060101010101" charset="-122"/>
              <a:sym typeface="+mn-ea"/>
            </a:endParaRPr>
          </a:p>
          <a:p>
            <a:pPr algn="dist"/>
            <a:r>
              <a:rPr lang="zh-CN" altLang="en-US" sz="2400" dirty="0" err="1">
                <a:solidFill>
                  <a:schemeClr val="bg1"/>
                </a:solidFill>
                <a:latin typeface="幼圆" panose="02010509060101010101" charset="-122"/>
                <a:ea typeface="幼圆" panose="02010509060101010101" charset="-122"/>
                <a:cs typeface="幼圆" panose="02010509060101010101" charset="-122"/>
                <a:sym typeface="+mn-ea"/>
              </a:rPr>
              <a:t>成员：万兵、王欣、黄许</a:t>
            </a:r>
            <a:r>
              <a:rPr lang="zh-CN" altLang="en-US" sz="2400" dirty="0" err="1">
                <a:solidFill>
                  <a:schemeClr val="bg1"/>
                </a:solidFill>
                <a:latin typeface="幼圆" panose="02010509060101010101" charset="-122"/>
                <a:ea typeface="幼圆" panose="02010509060101010101" charset="-122"/>
                <a:cs typeface="幼圆" panose="02010509060101010101" charset="-122"/>
                <a:sym typeface="+mn-ea"/>
              </a:rPr>
              <a:t>琴</a:t>
            </a:r>
            <a:endParaRPr lang="zh-CN" altLang="en-US" sz="2400" dirty="0" err="1">
              <a:solidFill>
                <a:schemeClr val="bg1"/>
              </a:solidFill>
              <a:latin typeface="幼圆" panose="02010509060101010101" charset="-122"/>
              <a:ea typeface="幼圆" panose="02010509060101010101" charset="-122"/>
              <a:cs typeface="幼圆" panose="02010509060101010101" charset="-122"/>
              <a:sym typeface="+mn-ea"/>
            </a:endParaRPr>
          </a:p>
        </p:txBody>
      </p:sp>
      <p:pic>
        <p:nvPicPr>
          <p:cNvPr id="11" name="图片 10"/>
          <p:cNvPicPr>
            <a:picLocks noChangeAspect="1"/>
          </p:cNvPicPr>
          <p:nvPr/>
        </p:nvPicPr>
        <p:blipFill>
          <a:blip r:embed="rId1"/>
          <a:stretch>
            <a:fillRect/>
          </a:stretch>
        </p:blipFill>
        <p:spPr>
          <a:xfrm>
            <a:off x="3308985" y="2657475"/>
            <a:ext cx="4886325" cy="568960"/>
          </a:xfrm>
          <a:prstGeom prst="rect">
            <a:avLst/>
          </a:prstGeom>
        </p:spPr>
      </p:pic>
      <p:pic>
        <p:nvPicPr>
          <p:cNvPr id="5" name="图片 4" descr="logo2"/>
          <p:cNvPicPr>
            <a:picLocks noChangeAspect="1"/>
          </p:cNvPicPr>
          <p:nvPr/>
        </p:nvPicPr>
        <p:blipFill>
          <a:blip r:embed="rId2"/>
          <a:stretch>
            <a:fillRect/>
          </a:stretch>
        </p:blipFill>
        <p:spPr>
          <a:xfrm>
            <a:off x="8600440" y="217170"/>
            <a:ext cx="3209925" cy="876300"/>
          </a:xfrm>
          <a:prstGeom prst="rect">
            <a:avLst/>
          </a:prstGeom>
        </p:spPr>
      </p:pic>
      <p:sp>
        <p:nvSpPr>
          <p:cNvPr id="2" name="文本框 1"/>
          <p:cNvSpPr txBox="1"/>
          <p:nvPr/>
        </p:nvSpPr>
        <p:spPr>
          <a:xfrm>
            <a:off x="1250315" y="1637030"/>
            <a:ext cx="10238740" cy="1733550"/>
          </a:xfrm>
          <a:prstGeom prst="rect">
            <a:avLst/>
          </a:prstGeom>
          <a:noFill/>
        </p:spPr>
        <p:txBody>
          <a:bodyPr wrap="square" rtlCol="0">
            <a:noAutofit/>
          </a:bodyPr>
          <a:p>
            <a:r>
              <a:rPr lang="zh-CN" altLang="en-US" sz="5400" b="1">
                <a:ln w="9525" cmpd="sng">
                  <a:solidFill>
                    <a:schemeClr val="accent1"/>
                  </a:solidFill>
                  <a:prstDash val="solid"/>
                </a:ln>
                <a:solidFill>
                  <a:srgbClr val="70AD47">
                    <a:tint val="1000"/>
                  </a:srgbClr>
                </a:solidFill>
                <a:effectLst>
                  <a:glow rad="38100">
                    <a:schemeClr val="accent1">
                      <a:alpha val="40000"/>
                    </a:schemeClr>
                  </a:glow>
                </a:effectLst>
                <a:latin typeface="微软雅黑" panose="020B0503020204020204" charset="-122"/>
                <a:ea typeface="微软雅黑" panose="020B0503020204020204" charset="-122"/>
                <a:cs typeface="微软雅黑" panose="020B0503020204020204" charset="-122"/>
              </a:rPr>
              <a:t>开源项目健康监控可视化平台</a:t>
            </a:r>
            <a:endParaRPr lang="zh-CN" altLang="en-US" sz="5400" b="1">
              <a:ln w="9525" cmpd="sng">
                <a:solidFill>
                  <a:schemeClr val="accent1"/>
                </a:solidFill>
                <a:prstDash val="solid"/>
              </a:ln>
              <a:solidFill>
                <a:srgbClr val="70AD47">
                  <a:tint val="1000"/>
                </a:srgbClr>
              </a:solidFill>
              <a:effectLst>
                <a:glow rad="38100">
                  <a:schemeClr val="accent1">
                    <a:alpha val="40000"/>
                  </a:schemeClr>
                </a:glow>
              </a:effectLst>
              <a:latin typeface="微软雅黑" panose="020B0503020204020204" charset="-122"/>
              <a:ea typeface="微软雅黑" panose="020B0503020204020204" charset="-122"/>
              <a:cs typeface="微软雅黑" panose="020B0503020204020204"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pic>
        <p:nvPicPr>
          <p:cNvPr id="6" name="图片 5" descr="资源 3@4x"/>
          <p:cNvPicPr>
            <a:picLocks noChangeAspect="1"/>
          </p:cNvPicPr>
          <p:nvPr userDrawn="1"/>
        </p:nvPicPr>
        <p:blipFill>
          <a:blip r:embed="rId1"/>
          <a:stretch>
            <a:fillRect/>
          </a:stretch>
        </p:blipFill>
        <p:spPr>
          <a:xfrm>
            <a:off x="9603105" y="414338"/>
            <a:ext cx="2175510" cy="456565"/>
          </a:xfrm>
          <a:prstGeom prst="rect">
            <a:avLst/>
          </a:prstGeom>
        </p:spPr>
      </p:pic>
      <p:sp>
        <p:nvSpPr>
          <p:cNvPr id="3" name="文本框 2"/>
          <p:cNvSpPr txBox="1"/>
          <p:nvPr>
            <p:custDataLst>
              <p:tags r:id="rId2"/>
            </p:custDataLst>
          </p:nvPr>
        </p:nvSpPr>
        <p:spPr>
          <a:xfrm>
            <a:off x="1727200" y="3220720"/>
            <a:ext cx="4064000" cy="375285"/>
          </a:xfrm>
          <a:prstGeom prst="rect">
            <a:avLst/>
          </a:prstGeom>
          <a:noFill/>
        </p:spPr>
        <p:txBody>
          <a:bodyPr wrap="square" rtlCol="0">
            <a:noAutofit/>
          </a:bodyPr>
          <a:lstStyle/>
          <a:p>
            <a:endParaRPr lang="zh-CN" altLang="en-US"/>
          </a:p>
        </p:txBody>
      </p:sp>
      <p:graphicFrame>
        <p:nvGraphicFramePr>
          <p:cNvPr id="5" name="对象 4">
            <a:hlinkClick r:id="" action="ppaction://ole?verb=0"/>
          </p:cNvPr>
          <p:cNvGraphicFramePr>
            <a:graphicFrameLocks noChangeAspect="1"/>
          </p:cNvGraphicFramePr>
          <p:nvPr>
            <p:custDataLst>
              <p:tags r:id="rId3"/>
            </p:custDataLst>
          </p:nvPr>
        </p:nvGraphicFramePr>
        <p:xfrm>
          <a:off x="6038850" y="3321050"/>
          <a:ext cx="114300" cy="215900"/>
        </p:xfrm>
        <a:graphic>
          <a:graphicData uri="http://schemas.openxmlformats.org/presentationml/2006/ole">
            <mc:AlternateContent xmlns:mc="http://schemas.openxmlformats.org/markup-compatibility/2006">
              <mc:Choice xmlns:v="urn:schemas-microsoft-com:vml" Requires="v">
                <p:oleObj spid="_x0000_s16" name="" r:id="rId4" imgW="114300" imgH="215900" progId="Equation.KSEE3">
                  <p:embed/>
                </p:oleObj>
              </mc:Choice>
              <mc:Fallback>
                <p:oleObj name="" r:id="rId4" imgW="114300" imgH="215900" progId="Equation.KSEE3">
                  <p:embed/>
                  <p:pic>
                    <p:nvPicPr>
                      <p:cNvPr id="0" name="图片 1024"/>
                      <p:cNvPicPr/>
                      <p:nvPr/>
                    </p:nvPicPr>
                    <p:blipFill>
                      <a:blip r:embed="rId5"/>
                      <a:stretch>
                        <a:fillRect/>
                      </a:stretch>
                    </p:blipFill>
                    <p:spPr>
                      <a:xfrm>
                        <a:off x="6038850" y="3321050"/>
                        <a:ext cx="114300" cy="215900"/>
                      </a:xfrm>
                      <a:prstGeom prst="rect">
                        <a:avLst/>
                      </a:prstGeom>
                    </p:spPr>
                  </p:pic>
                </p:oleObj>
              </mc:Fallback>
            </mc:AlternateContent>
          </a:graphicData>
        </a:graphic>
      </p:graphicFrame>
      <p:sp>
        <p:nvSpPr>
          <p:cNvPr id="9" name="Title 1"/>
          <p:cNvSpPr txBox="1"/>
          <p:nvPr/>
        </p:nvSpPr>
        <p:spPr>
          <a:xfrm>
            <a:off x="707390" y="1322196"/>
            <a:ext cx="5656229" cy="379477"/>
          </a:xfrm>
          <a:prstGeom prst="rect">
            <a:avLst/>
          </a:prstGeom>
        </p:spPr>
        <p:txBody>
          <a:bodyPr lIns="0" tIns="41148" rIns="0" bIns="4114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zh-CN" altLang="en-US" sz="3200" b="1" dirty="0">
                <a:solidFill>
                  <a:schemeClr val="tx1"/>
                </a:solidFill>
                <a:latin typeface="Source Han Sans CN Bold" panose="020B0200000000000000" charset="-122"/>
                <a:ea typeface="Source Han Sans CN Bold" panose="020B0200000000000000" charset="-122"/>
                <a:cs typeface="Source Han Sans CN Bold" panose="020B0200000000000000" charset="-122"/>
              </a:rPr>
              <a:t>社区参与度</a:t>
            </a:r>
            <a:endParaRPr lang="zh-CN" altLang="en-US" sz="3200" b="1" dirty="0">
              <a:solidFill>
                <a:schemeClr val="tx1"/>
              </a:solidFill>
              <a:latin typeface="Source Han Sans CN Bold" panose="020B0200000000000000" charset="-122"/>
              <a:ea typeface="Source Han Sans CN Bold" panose="020B0200000000000000" charset="-122"/>
              <a:cs typeface="Source Han Sans CN Bold" panose="020B0200000000000000" charset="-122"/>
            </a:endParaRPr>
          </a:p>
        </p:txBody>
      </p:sp>
      <p:sp>
        <p:nvSpPr>
          <p:cNvPr id="2" name="文本框 1"/>
          <p:cNvSpPr txBox="1"/>
          <p:nvPr/>
        </p:nvSpPr>
        <p:spPr>
          <a:xfrm>
            <a:off x="871220" y="1961515"/>
            <a:ext cx="10461625" cy="794385"/>
          </a:xfrm>
          <a:prstGeom prst="rect">
            <a:avLst/>
          </a:prstGeom>
          <a:noFill/>
        </p:spPr>
        <p:txBody>
          <a:bodyPr wrap="square" rtlCol="0">
            <a:noAutofit/>
          </a:bodyPr>
          <a:p>
            <a:pPr indent="457200"/>
            <a:r>
              <a:rPr lang="zh-CN" altLang="en-US"/>
              <a:t>社区参与度通常指的是开发者或用户在开源社区或项目中的活跃程度。（贡献频率、问题与</a:t>
            </a:r>
            <a:r>
              <a:rPr lang="en-US" altLang="zh-CN"/>
              <a:t>PR</a:t>
            </a:r>
            <a:r>
              <a:rPr lang="zh-CN" altLang="en-US"/>
              <a:t>响应率、社区互动指数）</a:t>
            </a:r>
            <a:endParaRPr lang="zh-CN" altLang="en-US"/>
          </a:p>
        </p:txBody>
      </p:sp>
      <p:sp>
        <p:nvSpPr>
          <p:cNvPr id="8" name="文本框 7"/>
          <p:cNvSpPr txBox="1"/>
          <p:nvPr/>
        </p:nvSpPr>
        <p:spPr>
          <a:xfrm>
            <a:off x="871220" y="2755583"/>
            <a:ext cx="5080000" cy="337185"/>
          </a:xfrm>
          <a:prstGeom prst="rect">
            <a:avLst/>
          </a:prstGeom>
        </p:spPr>
        <p:txBody>
          <a:bodyPr>
            <a:spAutoFit/>
          </a:bodyPr>
          <a:p>
            <a:r>
              <a:rPr lang="en-US" altLang="zh-CN" sz="1600"/>
              <a:t>1. </a:t>
            </a:r>
            <a:r>
              <a:rPr lang="zh-CN" altLang="en-US" sz="1600"/>
              <a:t>贡献频率（</a:t>
            </a:r>
            <a:r>
              <a:rPr lang="en-US" altLang="zh-CN" sz="1600"/>
              <a:t>Contribution Frequency</a:t>
            </a:r>
            <a:r>
              <a:rPr lang="zh-CN" altLang="en-US" sz="1600"/>
              <a:t>）</a:t>
            </a:r>
            <a:endParaRPr lang="zh-CN" altLang="en-US" sz="1600"/>
          </a:p>
        </p:txBody>
      </p:sp>
      <p:pic>
        <p:nvPicPr>
          <p:cNvPr id="11" name="图片 10"/>
          <p:cNvPicPr>
            <a:picLocks noChangeAspect="1"/>
          </p:cNvPicPr>
          <p:nvPr/>
        </p:nvPicPr>
        <p:blipFill>
          <a:blip r:embed="rId6"/>
          <a:stretch>
            <a:fillRect/>
          </a:stretch>
        </p:blipFill>
        <p:spPr>
          <a:xfrm>
            <a:off x="4638675" y="2640965"/>
            <a:ext cx="3550285" cy="680085"/>
          </a:xfrm>
          <a:prstGeom prst="rect">
            <a:avLst/>
          </a:prstGeom>
        </p:spPr>
      </p:pic>
      <p:sp>
        <p:nvSpPr>
          <p:cNvPr id="12" name="文本框 11"/>
          <p:cNvSpPr txBox="1"/>
          <p:nvPr/>
        </p:nvSpPr>
        <p:spPr>
          <a:xfrm>
            <a:off x="871220" y="3220720"/>
            <a:ext cx="11897360" cy="762000"/>
          </a:xfrm>
          <a:prstGeom prst="rect">
            <a:avLst/>
          </a:prstGeom>
          <a:noFill/>
        </p:spPr>
        <p:txBody>
          <a:bodyPr wrap="square" rtlCol="0">
            <a:noAutofit/>
          </a:bodyPr>
          <a:p>
            <a:r>
              <a:rPr lang="zh-CN" altLang="en-US"/>
              <a:t>其中，</a:t>
            </a:r>
            <a:r>
              <a:rPr lang="en-US" altLang="zh-CN"/>
              <a:t>C</a:t>
            </a:r>
            <a:r>
              <a:rPr lang="zh-CN" altLang="en-US"/>
              <a:t>为开发者的贡献次数（提交数量），</a:t>
            </a:r>
            <a:r>
              <a:rPr lang="en-US" altLang="zh-CN"/>
              <a:t>Max_C</a:t>
            </a:r>
            <a:r>
              <a:rPr lang="zh-CN" altLang="en-US"/>
              <a:t>为时间段内其他开发者的最大贡献次数。</a:t>
            </a:r>
            <a:endParaRPr lang="zh-CN" altLang="en-US"/>
          </a:p>
        </p:txBody>
      </p:sp>
      <p:sp>
        <p:nvSpPr>
          <p:cNvPr id="13" name="文本框 12"/>
          <p:cNvSpPr txBox="1"/>
          <p:nvPr/>
        </p:nvSpPr>
        <p:spPr>
          <a:xfrm>
            <a:off x="871220" y="3753803"/>
            <a:ext cx="5080000" cy="337185"/>
          </a:xfrm>
          <a:prstGeom prst="rect">
            <a:avLst/>
          </a:prstGeom>
        </p:spPr>
        <p:txBody>
          <a:bodyPr>
            <a:spAutoFit/>
          </a:bodyPr>
          <a:p>
            <a:r>
              <a:rPr lang="en-US" altLang="zh-CN" sz="1600"/>
              <a:t>2. </a:t>
            </a:r>
            <a:r>
              <a:rPr lang="zh-CN" altLang="en-US" sz="1600"/>
              <a:t>响应率（</a:t>
            </a:r>
            <a:r>
              <a:rPr lang="en-US" altLang="zh-CN" sz="1600"/>
              <a:t>Response Rate</a:t>
            </a:r>
            <a:r>
              <a:rPr lang="zh-CN" altLang="en-US" sz="1600"/>
              <a:t>）</a:t>
            </a:r>
            <a:endParaRPr lang="zh-CN" altLang="en-US" sz="1600"/>
          </a:p>
        </p:txBody>
      </p:sp>
      <p:pic>
        <p:nvPicPr>
          <p:cNvPr id="14" name="图片 13"/>
          <p:cNvPicPr>
            <a:picLocks noChangeAspect="1"/>
          </p:cNvPicPr>
          <p:nvPr/>
        </p:nvPicPr>
        <p:blipFill>
          <a:blip r:embed="rId7"/>
          <a:stretch>
            <a:fillRect/>
          </a:stretch>
        </p:blipFill>
        <p:spPr>
          <a:xfrm>
            <a:off x="4932680" y="3968750"/>
            <a:ext cx="2359025" cy="657225"/>
          </a:xfrm>
          <a:prstGeom prst="rect">
            <a:avLst/>
          </a:prstGeom>
        </p:spPr>
      </p:pic>
      <p:sp>
        <p:nvSpPr>
          <p:cNvPr id="15" name="文本框 14"/>
          <p:cNvSpPr txBox="1"/>
          <p:nvPr/>
        </p:nvSpPr>
        <p:spPr>
          <a:xfrm>
            <a:off x="2039620" y="4660900"/>
            <a:ext cx="7320280" cy="167005"/>
          </a:xfrm>
          <a:prstGeom prst="rect">
            <a:avLst/>
          </a:prstGeom>
        </p:spPr>
        <p:txBody>
          <a:bodyPr>
            <a:noAutofit/>
          </a:bodyPr>
          <a:p>
            <a:r>
              <a:rPr lang="zh-CN" altLang="en-US" sz="1600"/>
              <a:t>其中，</a:t>
            </a:r>
            <a:r>
              <a:rPr lang="en-US" altLang="zh-CN" sz="1600"/>
              <a:t>S</a:t>
            </a:r>
            <a:r>
              <a:rPr lang="zh-CN" altLang="en-US" sz="1600"/>
              <a:t>为开发者解决的数量，</a:t>
            </a:r>
            <a:r>
              <a:rPr lang="en-US" altLang="zh-CN" sz="1600"/>
              <a:t>T</a:t>
            </a:r>
            <a:r>
              <a:rPr lang="zh-CN" altLang="en-US" sz="1600"/>
              <a:t>为开发者参与的总数量。</a:t>
            </a:r>
            <a:endParaRPr lang="zh-CN" altLang="en-US" sz="1600"/>
          </a:p>
        </p:txBody>
      </p:sp>
      <p:sp>
        <p:nvSpPr>
          <p:cNvPr id="17" name="文本框 16"/>
          <p:cNvSpPr txBox="1"/>
          <p:nvPr/>
        </p:nvSpPr>
        <p:spPr>
          <a:xfrm>
            <a:off x="958850" y="4998403"/>
            <a:ext cx="5080000" cy="337185"/>
          </a:xfrm>
          <a:prstGeom prst="rect">
            <a:avLst/>
          </a:prstGeom>
        </p:spPr>
        <p:txBody>
          <a:bodyPr>
            <a:spAutoFit/>
          </a:bodyPr>
          <a:p>
            <a:r>
              <a:rPr lang="en-US" altLang="zh-CN" sz="1600"/>
              <a:t>3. </a:t>
            </a:r>
            <a:r>
              <a:rPr lang="zh-CN" altLang="en-US" sz="1600"/>
              <a:t>互动指数（</a:t>
            </a:r>
            <a:r>
              <a:rPr lang="en-US" altLang="zh-CN" sz="1600"/>
              <a:t>Interaction Index</a:t>
            </a:r>
            <a:r>
              <a:rPr lang="zh-CN" altLang="en-US" sz="1600"/>
              <a:t>）</a:t>
            </a:r>
            <a:endParaRPr lang="zh-CN" altLang="en-US" sz="1600"/>
          </a:p>
        </p:txBody>
      </p:sp>
      <p:pic>
        <p:nvPicPr>
          <p:cNvPr id="18" name="图片 17"/>
          <p:cNvPicPr>
            <a:picLocks noChangeAspect="1"/>
          </p:cNvPicPr>
          <p:nvPr/>
        </p:nvPicPr>
        <p:blipFill>
          <a:blip r:embed="rId8"/>
          <a:stretch>
            <a:fillRect/>
          </a:stretch>
        </p:blipFill>
        <p:spPr>
          <a:xfrm>
            <a:off x="3934460" y="5506720"/>
            <a:ext cx="2428875" cy="657225"/>
          </a:xfrm>
          <a:prstGeom prst="rect">
            <a:avLst/>
          </a:prstGeom>
        </p:spPr>
      </p:pic>
      <p:sp>
        <p:nvSpPr>
          <p:cNvPr id="19" name="文本框 18"/>
          <p:cNvSpPr txBox="1"/>
          <p:nvPr/>
        </p:nvSpPr>
        <p:spPr>
          <a:xfrm>
            <a:off x="1196340" y="6143625"/>
            <a:ext cx="7883525" cy="353695"/>
          </a:xfrm>
          <a:prstGeom prst="rect">
            <a:avLst/>
          </a:prstGeom>
        </p:spPr>
        <p:txBody>
          <a:bodyPr wrap="square">
            <a:noAutofit/>
          </a:bodyPr>
          <a:p>
            <a:r>
              <a:rPr lang="zh-CN" altLang="en-US" sz="1600"/>
              <a:t>其中，</a:t>
            </a:r>
            <a:r>
              <a:rPr lang="en-US" altLang="zh-CN" sz="1600"/>
              <a:t>I</a:t>
            </a:r>
            <a:r>
              <a:rPr lang="zh-CN" altLang="en-US" sz="1600"/>
              <a:t>为开发者的实际互动次数，</a:t>
            </a:r>
            <a:r>
              <a:rPr lang="en-US" altLang="zh-CN" sz="1600"/>
              <a:t>Max_I</a:t>
            </a:r>
            <a:r>
              <a:rPr lang="zh-CN" altLang="en-US" sz="1600"/>
              <a:t>为其他开发者的最大互动次数。</a:t>
            </a:r>
            <a:endParaRPr lang="zh-CN" altLang="en-US" sz="160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资源 3@4x"/>
          <p:cNvPicPr>
            <a:picLocks noChangeAspect="1"/>
          </p:cNvPicPr>
          <p:nvPr userDrawn="1"/>
        </p:nvPicPr>
        <p:blipFill>
          <a:blip r:embed="rId1"/>
          <a:stretch>
            <a:fillRect/>
          </a:stretch>
        </p:blipFill>
        <p:spPr>
          <a:xfrm>
            <a:off x="9603105" y="414338"/>
            <a:ext cx="2175510" cy="456565"/>
          </a:xfrm>
          <a:prstGeom prst="rect">
            <a:avLst/>
          </a:prstGeom>
        </p:spPr>
      </p:pic>
      <p:graphicFrame>
        <p:nvGraphicFramePr>
          <p:cNvPr id="15" name="对象 14">
            <a:hlinkClick r:id="" action="ppaction://ole?verb=0"/>
          </p:cNvPr>
          <p:cNvGraphicFramePr>
            <a:graphicFrameLocks noChangeAspect="1"/>
          </p:cNvGraphicFramePr>
          <p:nvPr>
            <p:custDataLst>
              <p:tags r:id="rId2"/>
            </p:custDataLst>
          </p:nvPr>
        </p:nvGraphicFramePr>
        <p:xfrm>
          <a:off x="6038850" y="3321050"/>
          <a:ext cx="114300" cy="215900"/>
        </p:xfrm>
        <a:graphic>
          <a:graphicData uri="http://schemas.openxmlformats.org/presentationml/2006/ole">
            <mc:AlternateContent xmlns:mc="http://schemas.openxmlformats.org/markup-compatibility/2006">
              <mc:Choice xmlns:v="urn:schemas-microsoft-com:vml" Requires="v">
                <p:oleObj spid="_x0000_s16" name="" r:id="rId3" imgW="114300" imgH="215900" progId="Equation.KSEE3">
                  <p:embed/>
                </p:oleObj>
              </mc:Choice>
              <mc:Fallback>
                <p:oleObj name="" r:id="rId3" imgW="114300" imgH="215900" progId="Equation.KSEE3">
                  <p:embed/>
                  <p:pic>
                    <p:nvPicPr>
                      <p:cNvPr id="0" name="图片 1024"/>
                      <p:cNvPicPr/>
                      <p:nvPr/>
                    </p:nvPicPr>
                    <p:blipFill>
                      <a:blip r:embed="rId4"/>
                      <a:stretch>
                        <a:fillRect/>
                      </a:stretch>
                    </p:blipFill>
                    <p:spPr>
                      <a:xfrm>
                        <a:off x="6038850" y="3321050"/>
                        <a:ext cx="114300" cy="215900"/>
                      </a:xfrm>
                      <a:prstGeom prst="rect">
                        <a:avLst/>
                      </a:prstGeom>
                    </p:spPr>
                  </p:pic>
                </p:oleObj>
              </mc:Fallback>
            </mc:AlternateContent>
          </a:graphicData>
        </a:graphic>
      </p:graphicFrame>
      <p:sp>
        <p:nvSpPr>
          <p:cNvPr id="2" name="文本框 1"/>
          <p:cNvSpPr txBox="1"/>
          <p:nvPr/>
        </p:nvSpPr>
        <p:spPr>
          <a:xfrm>
            <a:off x="707390" y="1926590"/>
            <a:ext cx="10236835" cy="835660"/>
          </a:xfrm>
          <a:prstGeom prst="rect">
            <a:avLst/>
          </a:prstGeom>
          <a:noFill/>
        </p:spPr>
        <p:txBody>
          <a:bodyPr wrap="square" rtlCol="0">
            <a:noAutofit/>
          </a:bodyPr>
          <a:lstStyle/>
          <a:p>
            <a:pPr indent="457200" algn="l">
              <a:buClrTx/>
              <a:buSzTx/>
              <a:buNone/>
            </a:pPr>
            <a:r>
              <a:rPr lang="zh-CN" altLang="en-US" sz="2000" dirty="0">
                <a:latin typeface="Source Han Sans CN Regular" panose="020B0200000000000000" charset="-122"/>
                <a:ea typeface="Source Han Sans CN Regular" panose="020B0200000000000000" charset="-122"/>
                <a:cs typeface="Source Han Sans CN Regular" panose="020B0200000000000000" charset="-122"/>
                <a:sym typeface="+mn-ea"/>
              </a:rPr>
              <a:t>为了让得分更加动态，设计一个加权调整函数，通过每个指标的得分来计算权重：</a:t>
            </a:r>
            <a:endParaRPr lang="zh-CN" altLang="en-US" dirty="0"/>
          </a:p>
        </p:txBody>
      </p:sp>
      <p:sp>
        <p:nvSpPr>
          <p:cNvPr id="3" name="Title 1"/>
          <p:cNvSpPr txBox="1"/>
          <p:nvPr/>
        </p:nvSpPr>
        <p:spPr>
          <a:xfrm>
            <a:off x="707390" y="1322196"/>
            <a:ext cx="5656229" cy="379477"/>
          </a:xfrm>
          <a:prstGeom prst="rect">
            <a:avLst/>
          </a:prstGeom>
        </p:spPr>
        <p:txBody>
          <a:bodyPr lIns="0" tIns="41148" rIns="0" bIns="4114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zh-CN" altLang="en-US" sz="3200" b="1" dirty="0">
                <a:solidFill>
                  <a:schemeClr val="tx1"/>
                </a:solidFill>
                <a:latin typeface="Source Han Sans CN Bold" panose="020B0200000000000000" charset="-122"/>
                <a:ea typeface="Source Han Sans CN Bold" panose="020B0200000000000000" charset="-122"/>
                <a:cs typeface="Source Han Sans CN Bold" panose="020B0200000000000000" charset="-122"/>
                <a:sym typeface="+mn-ea"/>
              </a:rPr>
              <a:t>社区参与度得分</a:t>
            </a:r>
            <a:r>
              <a:rPr lang="zh-CN" altLang="en-US" sz="3200" b="1" dirty="0">
                <a:solidFill>
                  <a:schemeClr val="tx1"/>
                </a:solidFill>
                <a:latin typeface="Source Han Sans CN Bold" panose="020B0200000000000000" charset="-122"/>
                <a:ea typeface="Source Han Sans CN Bold" panose="020B0200000000000000" charset="-122"/>
                <a:cs typeface="Source Han Sans CN Bold" panose="020B0200000000000000" charset="-122"/>
                <a:sym typeface="+mn-ea"/>
              </a:rPr>
              <a:t>公式</a:t>
            </a:r>
            <a:endParaRPr lang="zh-CN" altLang="en-US" sz="3200" b="1" dirty="0">
              <a:solidFill>
                <a:schemeClr val="tx1"/>
              </a:solidFill>
              <a:latin typeface="Source Han Sans CN Bold" panose="020B0200000000000000" charset="-122"/>
              <a:ea typeface="Source Han Sans CN Bold" panose="020B0200000000000000" charset="-122"/>
              <a:cs typeface="Source Han Sans CN Bold" panose="020B0200000000000000" charset="-122"/>
              <a:sym typeface="+mn-ea"/>
            </a:endParaRPr>
          </a:p>
        </p:txBody>
      </p:sp>
      <p:pic>
        <p:nvPicPr>
          <p:cNvPr id="8" name="图片 7"/>
          <p:cNvPicPr>
            <a:picLocks noChangeAspect="1"/>
          </p:cNvPicPr>
          <p:nvPr/>
        </p:nvPicPr>
        <p:blipFill>
          <a:blip r:embed="rId5"/>
          <a:stretch>
            <a:fillRect/>
          </a:stretch>
        </p:blipFill>
        <p:spPr>
          <a:xfrm>
            <a:off x="828675" y="2466340"/>
            <a:ext cx="10534650" cy="447675"/>
          </a:xfrm>
          <a:prstGeom prst="rect">
            <a:avLst/>
          </a:prstGeom>
        </p:spPr>
      </p:pic>
      <p:sp>
        <p:nvSpPr>
          <p:cNvPr id="9" name="文本框 8"/>
          <p:cNvSpPr txBox="1"/>
          <p:nvPr/>
        </p:nvSpPr>
        <p:spPr>
          <a:xfrm>
            <a:off x="828675" y="3119755"/>
            <a:ext cx="8508365" cy="417195"/>
          </a:xfrm>
          <a:prstGeom prst="rect">
            <a:avLst/>
          </a:prstGeom>
        </p:spPr>
        <p:txBody>
          <a:bodyPr>
            <a:noAutofit/>
          </a:bodyPr>
          <a:p>
            <a:r>
              <a:rPr lang="zh-CN" altLang="en-US" sz="1600"/>
              <a:t>使用</a:t>
            </a:r>
            <a:r>
              <a:rPr lang="en-US" altLang="zh-CN" sz="1600"/>
              <a:t>sigmoid</a:t>
            </a:r>
            <a:r>
              <a:rPr lang="zh-CN" altLang="en-US" sz="1600"/>
              <a:t>函数对最终得分进行平滑，以避免某一维度对最终得分的过度影响：</a:t>
            </a:r>
            <a:endParaRPr lang="zh-CN" altLang="en-US" sz="1600"/>
          </a:p>
        </p:txBody>
      </p:sp>
      <p:pic>
        <p:nvPicPr>
          <p:cNvPr id="10" name="图片 9"/>
          <p:cNvPicPr>
            <a:picLocks noChangeAspect="1"/>
          </p:cNvPicPr>
          <p:nvPr/>
        </p:nvPicPr>
        <p:blipFill>
          <a:blip r:embed="rId6"/>
          <a:stretch>
            <a:fillRect/>
          </a:stretch>
        </p:blipFill>
        <p:spPr>
          <a:xfrm>
            <a:off x="4411345" y="3678555"/>
            <a:ext cx="4732655" cy="812800"/>
          </a:xfrm>
          <a:prstGeom prst="rect">
            <a:avLst/>
          </a:prstGeom>
        </p:spPr>
      </p:pic>
      <p:sp>
        <p:nvSpPr>
          <p:cNvPr id="11" name="文本框 10"/>
          <p:cNvSpPr txBox="1"/>
          <p:nvPr/>
        </p:nvSpPr>
        <p:spPr>
          <a:xfrm>
            <a:off x="4257040" y="5156835"/>
            <a:ext cx="7105650" cy="337185"/>
          </a:xfrm>
          <a:prstGeom prst="rect">
            <a:avLst/>
          </a:prstGeom>
        </p:spPr>
        <p:txBody>
          <a:bodyPr wrap="square">
            <a:spAutoFit/>
          </a:bodyPr>
          <a:p>
            <a:r>
              <a:rPr lang="zh-CN" altLang="en-US" sz="1600"/>
              <a:t>其中，</a:t>
            </a:r>
            <a:r>
              <a:rPr lang="en-US" altLang="zh-CN" sz="1600"/>
              <a:t>k</a:t>
            </a:r>
            <a:r>
              <a:rPr lang="zh-CN" altLang="en-US" sz="1600"/>
              <a:t>为调节因子（默认</a:t>
            </a:r>
            <a:r>
              <a:rPr lang="en-US" altLang="zh-CN" sz="1600"/>
              <a:t>0.1</a:t>
            </a:r>
            <a:r>
              <a:rPr lang="zh-CN" altLang="en-US" sz="1600"/>
              <a:t>），</a:t>
            </a:r>
            <a:r>
              <a:rPr lang="en-US" altLang="zh-CN" sz="1600"/>
              <a:t>μ</a:t>
            </a:r>
            <a:r>
              <a:rPr lang="zh-CN" altLang="en-US" sz="1600"/>
              <a:t>为得分均值，</a:t>
            </a:r>
            <a:r>
              <a:rPr lang="en-US" altLang="zh-CN" sz="1600"/>
              <a:t>e</a:t>
            </a:r>
            <a:r>
              <a:rPr lang="zh-CN" altLang="en-US" sz="1600"/>
              <a:t>为自然对数的底。</a:t>
            </a:r>
            <a:endParaRPr lang="zh-CN" altLang="en-US" sz="160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资源 3@4x"/>
          <p:cNvPicPr>
            <a:picLocks noChangeAspect="1"/>
          </p:cNvPicPr>
          <p:nvPr userDrawn="1"/>
        </p:nvPicPr>
        <p:blipFill>
          <a:blip r:embed="rId1"/>
          <a:stretch>
            <a:fillRect/>
          </a:stretch>
        </p:blipFill>
        <p:spPr>
          <a:xfrm>
            <a:off x="9603105" y="414338"/>
            <a:ext cx="2175510" cy="456565"/>
          </a:xfrm>
          <a:prstGeom prst="rect">
            <a:avLst/>
          </a:prstGeom>
        </p:spPr>
      </p:pic>
      <p:graphicFrame>
        <p:nvGraphicFramePr>
          <p:cNvPr id="15" name="对象 14">
            <a:hlinkClick r:id="" action="ppaction://ole?verb=0"/>
          </p:cNvPr>
          <p:cNvGraphicFramePr>
            <a:graphicFrameLocks noChangeAspect="1"/>
          </p:cNvGraphicFramePr>
          <p:nvPr>
            <p:custDataLst>
              <p:tags r:id="rId2"/>
            </p:custDataLst>
          </p:nvPr>
        </p:nvGraphicFramePr>
        <p:xfrm>
          <a:off x="6038850" y="3321050"/>
          <a:ext cx="114300" cy="215900"/>
        </p:xfrm>
        <a:graphic>
          <a:graphicData uri="http://schemas.openxmlformats.org/presentationml/2006/ole">
            <mc:AlternateContent xmlns:mc="http://schemas.openxmlformats.org/markup-compatibility/2006">
              <mc:Choice xmlns:v="urn:schemas-microsoft-com:vml" Requires="v">
                <p:oleObj spid="_x0000_s16" name="" r:id="rId3" imgW="114300" imgH="215900" progId="Equation.KSEE3">
                  <p:embed/>
                </p:oleObj>
              </mc:Choice>
              <mc:Fallback>
                <p:oleObj name="" r:id="rId3" imgW="114300" imgH="215900" progId="Equation.KSEE3">
                  <p:embed/>
                  <p:pic>
                    <p:nvPicPr>
                      <p:cNvPr id="0" name="图片 1024"/>
                      <p:cNvPicPr/>
                      <p:nvPr/>
                    </p:nvPicPr>
                    <p:blipFill>
                      <a:blip r:embed="rId4"/>
                      <a:stretch>
                        <a:fillRect/>
                      </a:stretch>
                    </p:blipFill>
                    <p:spPr>
                      <a:xfrm>
                        <a:off x="6038850" y="3321050"/>
                        <a:ext cx="114300" cy="215900"/>
                      </a:xfrm>
                      <a:prstGeom prst="rect">
                        <a:avLst/>
                      </a:prstGeom>
                    </p:spPr>
                  </p:pic>
                </p:oleObj>
              </mc:Fallback>
            </mc:AlternateContent>
          </a:graphicData>
        </a:graphic>
      </p:graphicFrame>
      <p:sp>
        <p:nvSpPr>
          <p:cNvPr id="2" name="文本框 1"/>
          <p:cNvSpPr txBox="1"/>
          <p:nvPr/>
        </p:nvSpPr>
        <p:spPr>
          <a:xfrm>
            <a:off x="707390" y="1795145"/>
            <a:ext cx="10236835" cy="835660"/>
          </a:xfrm>
          <a:prstGeom prst="rect">
            <a:avLst/>
          </a:prstGeom>
          <a:noFill/>
        </p:spPr>
        <p:txBody>
          <a:bodyPr wrap="square" rtlCol="0">
            <a:noAutofit/>
          </a:bodyPr>
          <a:lstStyle/>
          <a:p>
            <a:pPr indent="457200" algn="l">
              <a:buClrTx/>
              <a:buSzTx/>
              <a:buNone/>
            </a:pPr>
            <a:r>
              <a:rPr lang="zh-CN" altLang="en-US" sz="2000" dirty="0">
                <a:latin typeface="Source Han Sans CN Regular" panose="020B0200000000000000" charset="-122"/>
                <a:ea typeface="Source Han Sans CN Regular" panose="020B0200000000000000" charset="-122"/>
                <a:cs typeface="Source Han Sans CN Regular" panose="020B0200000000000000" charset="-122"/>
                <a:sym typeface="+mn-ea"/>
              </a:rPr>
              <a:t>代码质量是衡量开发者提交的代码质量的一项重要指标。常见的代码质量评估指标包括：</a:t>
            </a:r>
            <a:r>
              <a:rPr lang="zh-CN" altLang="en-US" b="1" dirty="0"/>
              <a:t>代码复杂度（</a:t>
            </a:r>
            <a:r>
              <a:rPr lang="en-US" altLang="zh-CN" b="1" dirty="0"/>
              <a:t>Code Complexity</a:t>
            </a:r>
            <a:r>
              <a:rPr lang="zh-CN" altLang="en-US" b="1" dirty="0"/>
              <a:t>）、代码重复度（</a:t>
            </a:r>
            <a:r>
              <a:rPr lang="en-US" altLang="zh-CN" b="1" dirty="0"/>
              <a:t>Code Duplication</a:t>
            </a:r>
            <a:r>
              <a:rPr lang="zh-CN" altLang="en-US" b="1" dirty="0"/>
              <a:t>）</a:t>
            </a:r>
            <a:r>
              <a:rPr lang="zh-CN" altLang="en-US" dirty="0"/>
              <a:t>。</a:t>
            </a:r>
            <a:endParaRPr lang="zh-CN" altLang="en-US" dirty="0"/>
          </a:p>
        </p:txBody>
      </p:sp>
      <p:sp>
        <p:nvSpPr>
          <p:cNvPr id="3" name="Title 1"/>
          <p:cNvSpPr txBox="1"/>
          <p:nvPr/>
        </p:nvSpPr>
        <p:spPr>
          <a:xfrm>
            <a:off x="707390" y="1322196"/>
            <a:ext cx="5656229" cy="379477"/>
          </a:xfrm>
          <a:prstGeom prst="rect">
            <a:avLst/>
          </a:prstGeom>
        </p:spPr>
        <p:txBody>
          <a:bodyPr lIns="0" tIns="41148" rIns="0" bIns="4114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zh-CN" altLang="en-US" sz="3200" b="1" dirty="0">
                <a:solidFill>
                  <a:schemeClr val="tx1"/>
                </a:solidFill>
                <a:latin typeface="Source Han Sans CN Bold" panose="020B0200000000000000" charset="-122"/>
                <a:ea typeface="Source Han Sans CN Bold" panose="020B0200000000000000" charset="-122"/>
                <a:cs typeface="Source Han Sans CN Bold" panose="020B0200000000000000" charset="-122"/>
                <a:sym typeface="+mn-ea"/>
              </a:rPr>
              <a:t>代码质量</a:t>
            </a:r>
            <a:endParaRPr lang="zh-CN" altLang="en-US" sz="3200" b="1" dirty="0">
              <a:solidFill>
                <a:schemeClr val="tx1"/>
              </a:solidFill>
              <a:latin typeface="Source Han Sans CN Bold" panose="020B0200000000000000" charset="-122"/>
              <a:ea typeface="Source Han Sans CN Bold" panose="020B0200000000000000" charset="-122"/>
              <a:cs typeface="Source Han Sans CN Bold" panose="020B0200000000000000" charset="-122"/>
              <a:sym typeface="+mn-ea"/>
            </a:endParaRPr>
          </a:p>
        </p:txBody>
      </p:sp>
      <p:sp>
        <p:nvSpPr>
          <p:cNvPr id="4" name="文本框 3"/>
          <p:cNvSpPr txBox="1"/>
          <p:nvPr/>
        </p:nvSpPr>
        <p:spPr>
          <a:xfrm>
            <a:off x="707390" y="2462213"/>
            <a:ext cx="5080000" cy="337185"/>
          </a:xfrm>
          <a:prstGeom prst="rect">
            <a:avLst/>
          </a:prstGeom>
        </p:spPr>
        <p:txBody>
          <a:bodyPr>
            <a:spAutoFit/>
          </a:bodyPr>
          <a:p>
            <a:r>
              <a:rPr lang="zh-CN" altLang="en-US" sz="1600" b="1" dirty="0">
                <a:sym typeface="+mn-ea"/>
              </a:rPr>
              <a:t>代码复杂度（</a:t>
            </a:r>
            <a:r>
              <a:rPr lang="en-US" altLang="zh-CN" sz="1600" b="1" dirty="0">
                <a:sym typeface="+mn-ea"/>
              </a:rPr>
              <a:t>Code Complexity</a:t>
            </a:r>
            <a:r>
              <a:rPr lang="zh-CN" altLang="en-US" sz="1600" b="1" dirty="0">
                <a:sym typeface="+mn-ea"/>
              </a:rPr>
              <a:t>）</a:t>
            </a:r>
            <a:r>
              <a:rPr lang="zh-CN" altLang="en-US" sz="1600"/>
              <a:t>具体得分计算公式</a:t>
            </a:r>
            <a:endParaRPr lang="zh-CN" altLang="en-US" sz="1600"/>
          </a:p>
        </p:txBody>
      </p:sp>
      <p:pic>
        <p:nvPicPr>
          <p:cNvPr id="5" name="图片 4"/>
          <p:cNvPicPr>
            <a:picLocks noChangeAspect="1"/>
          </p:cNvPicPr>
          <p:nvPr/>
        </p:nvPicPr>
        <p:blipFill>
          <a:blip r:embed="rId5"/>
          <a:stretch>
            <a:fillRect/>
          </a:stretch>
        </p:blipFill>
        <p:spPr>
          <a:xfrm>
            <a:off x="2084070" y="2799715"/>
            <a:ext cx="8860155" cy="1023620"/>
          </a:xfrm>
          <a:prstGeom prst="rect">
            <a:avLst/>
          </a:prstGeom>
        </p:spPr>
      </p:pic>
      <p:sp>
        <p:nvSpPr>
          <p:cNvPr id="12" name="文本框 11"/>
          <p:cNvSpPr txBox="1"/>
          <p:nvPr/>
        </p:nvSpPr>
        <p:spPr>
          <a:xfrm>
            <a:off x="848995" y="3921760"/>
            <a:ext cx="9954260" cy="375920"/>
          </a:xfrm>
          <a:prstGeom prst="rect">
            <a:avLst/>
          </a:prstGeom>
        </p:spPr>
        <p:txBody>
          <a:bodyPr>
            <a:noAutofit/>
          </a:bodyPr>
          <a:p>
            <a:r>
              <a:rPr lang="en-US" altLang="zh-CN" sz="1600"/>
              <a:t>     </a:t>
            </a:r>
            <a:r>
              <a:rPr lang="zh-CN" altLang="en-US" sz="1600"/>
              <a:t>复杂度在</a:t>
            </a:r>
            <a:r>
              <a:rPr lang="en-US" altLang="zh-CN" sz="1600"/>
              <a:t>5</a:t>
            </a:r>
            <a:r>
              <a:rPr lang="zh-CN" altLang="en-US" sz="1600"/>
              <a:t>到</a:t>
            </a:r>
            <a:r>
              <a:rPr lang="en-US" altLang="zh-CN" sz="1600"/>
              <a:t>15</a:t>
            </a:r>
            <a:r>
              <a:rPr lang="zh-CN" altLang="en-US" sz="1600"/>
              <a:t>之间时，得分线性降低。假设复杂度越高，得分越低，得分与复杂度成反比。</a:t>
            </a:r>
            <a:endParaRPr lang="zh-CN" altLang="en-US" sz="1600"/>
          </a:p>
        </p:txBody>
      </p:sp>
      <p:sp>
        <p:nvSpPr>
          <p:cNvPr id="13" name="文本框 12"/>
          <p:cNvSpPr txBox="1"/>
          <p:nvPr/>
        </p:nvSpPr>
        <p:spPr>
          <a:xfrm>
            <a:off x="848995" y="4394200"/>
            <a:ext cx="6096000" cy="337185"/>
          </a:xfrm>
          <a:prstGeom prst="rect">
            <a:avLst/>
          </a:prstGeom>
          <a:noFill/>
        </p:spPr>
        <p:txBody>
          <a:bodyPr wrap="square" rtlCol="0" anchor="t">
            <a:spAutoFit/>
          </a:bodyPr>
          <a:p>
            <a:r>
              <a:rPr lang="zh-CN" altLang="en-US" sz="1600" b="1" dirty="0">
                <a:sym typeface="+mn-ea"/>
              </a:rPr>
              <a:t>代码重复度（</a:t>
            </a:r>
            <a:r>
              <a:rPr lang="en-US" altLang="zh-CN" sz="1600" b="1" dirty="0">
                <a:sym typeface="+mn-ea"/>
              </a:rPr>
              <a:t>Code Duplication</a:t>
            </a:r>
            <a:r>
              <a:rPr lang="zh-CN" altLang="en-US" sz="1600" dirty="0">
                <a:sym typeface="+mn-ea"/>
              </a:rPr>
              <a:t>）</a:t>
            </a:r>
            <a:r>
              <a:rPr lang="zh-CN" altLang="en-US" sz="1600">
                <a:sym typeface="+mn-ea"/>
              </a:rPr>
              <a:t>具体得分计算公式</a:t>
            </a:r>
            <a:endParaRPr lang="zh-CN" altLang="en-US" sz="1600">
              <a:sym typeface="+mn-ea"/>
            </a:endParaRPr>
          </a:p>
        </p:txBody>
      </p:sp>
      <p:pic>
        <p:nvPicPr>
          <p:cNvPr id="14" name="图片 13"/>
          <p:cNvPicPr>
            <a:picLocks noChangeAspect="1"/>
          </p:cNvPicPr>
          <p:nvPr/>
        </p:nvPicPr>
        <p:blipFill>
          <a:blip r:embed="rId6"/>
          <a:stretch>
            <a:fillRect/>
          </a:stretch>
        </p:blipFill>
        <p:spPr>
          <a:xfrm>
            <a:off x="2084070" y="4827905"/>
            <a:ext cx="6943090" cy="568960"/>
          </a:xfrm>
          <a:prstGeom prst="rect">
            <a:avLst/>
          </a:prstGeom>
        </p:spPr>
      </p:pic>
      <p:sp>
        <p:nvSpPr>
          <p:cNvPr id="17" name="文本框 16"/>
          <p:cNvSpPr txBox="1"/>
          <p:nvPr/>
        </p:nvSpPr>
        <p:spPr>
          <a:xfrm>
            <a:off x="958850" y="5419725"/>
            <a:ext cx="8249285" cy="399415"/>
          </a:xfrm>
          <a:prstGeom prst="rect">
            <a:avLst/>
          </a:prstGeom>
        </p:spPr>
        <p:txBody>
          <a:bodyPr>
            <a:noAutofit/>
          </a:bodyPr>
          <a:p>
            <a:pPr indent="457200"/>
            <a:r>
              <a:rPr lang="zh-CN" altLang="en-US" sz="1600"/>
              <a:t>其中，</a:t>
            </a:r>
            <a:r>
              <a:rPr lang="en-US" altLang="zh-CN" sz="1600"/>
              <a:t>Duplication Percentage</a:t>
            </a:r>
            <a:r>
              <a:rPr lang="zh-CN" altLang="en-US" sz="1600"/>
              <a:t>为代码中重复的行数比例。</a:t>
            </a:r>
            <a:endParaRPr lang="zh-CN" altLang="en-US" sz="1600"/>
          </a:p>
        </p:txBody>
      </p:sp>
      <p:sp>
        <p:nvSpPr>
          <p:cNvPr id="18" name="文本框 17"/>
          <p:cNvSpPr txBox="1"/>
          <p:nvPr/>
        </p:nvSpPr>
        <p:spPr>
          <a:xfrm>
            <a:off x="958850" y="5841683"/>
            <a:ext cx="5080000" cy="337185"/>
          </a:xfrm>
          <a:prstGeom prst="rect">
            <a:avLst/>
          </a:prstGeom>
        </p:spPr>
        <p:txBody>
          <a:bodyPr>
            <a:spAutoFit/>
          </a:bodyPr>
          <a:p>
            <a:r>
              <a:rPr lang="zh-CN" altLang="en-US" sz="1600"/>
              <a:t>综合得分计算公式：</a:t>
            </a:r>
            <a:endParaRPr lang="zh-CN" altLang="en-US" sz="1600"/>
          </a:p>
        </p:txBody>
      </p:sp>
      <p:pic>
        <p:nvPicPr>
          <p:cNvPr id="19" name="图片 18"/>
          <p:cNvPicPr>
            <a:picLocks noChangeAspect="1"/>
          </p:cNvPicPr>
          <p:nvPr/>
        </p:nvPicPr>
        <p:blipFill>
          <a:blip r:embed="rId7"/>
          <a:stretch>
            <a:fillRect/>
          </a:stretch>
        </p:blipFill>
        <p:spPr>
          <a:xfrm>
            <a:off x="2084070" y="6202045"/>
            <a:ext cx="7400925" cy="44767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资源 3@4x"/>
          <p:cNvPicPr>
            <a:picLocks noChangeAspect="1"/>
          </p:cNvPicPr>
          <p:nvPr userDrawn="1"/>
        </p:nvPicPr>
        <p:blipFill>
          <a:blip r:embed="rId1"/>
          <a:stretch>
            <a:fillRect/>
          </a:stretch>
        </p:blipFill>
        <p:spPr>
          <a:xfrm>
            <a:off x="9603105" y="414338"/>
            <a:ext cx="2175510" cy="456565"/>
          </a:xfrm>
          <a:prstGeom prst="rect">
            <a:avLst/>
          </a:prstGeom>
        </p:spPr>
      </p:pic>
      <p:sp>
        <p:nvSpPr>
          <p:cNvPr id="2" name="文本框 1"/>
          <p:cNvSpPr txBox="1"/>
          <p:nvPr/>
        </p:nvSpPr>
        <p:spPr>
          <a:xfrm>
            <a:off x="635635" y="1568450"/>
            <a:ext cx="10381615" cy="1054735"/>
          </a:xfrm>
          <a:prstGeom prst="rect">
            <a:avLst/>
          </a:prstGeom>
          <a:noFill/>
        </p:spPr>
        <p:txBody>
          <a:bodyPr wrap="square" rtlCol="0">
            <a:noAutofit/>
          </a:bodyPr>
          <a:lstStyle/>
          <a:p>
            <a:pPr indent="457200" algn="l">
              <a:buClrTx/>
              <a:buSzTx/>
              <a:buNone/>
            </a:pPr>
            <a:r>
              <a:rPr lang="zh-CN" altLang="en-US" sz="2000" b="1" dirty="0">
                <a:latin typeface="Source Han Sans CN Bold" panose="020B0200000000000000" charset="-122"/>
                <a:ea typeface="Source Han Sans CN Bold" panose="020B0200000000000000" charset="-122"/>
                <a:cs typeface="Source Han Sans CN Bold" panose="020B0200000000000000" charset="-122"/>
                <a:sym typeface="+mn-ea"/>
              </a:rPr>
              <a:t>项目趋势</a:t>
            </a:r>
            <a:r>
              <a:rPr lang="zh-CN" altLang="en-US" sz="2000" dirty="0">
                <a:latin typeface="Source Han Sans CN Regular" panose="020B0200000000000000" charset="-122"/>
                <a:ea typeface="Source Han Sans CN Regular" panose="020B0200000000000000" charset="-122"/>
                <a:cs typeface="Source Han Sans CN Regular" panose="020B0200000000000000" charset="-122"/>
                <a:sym typeface="+mn-ea"/>
              </a:rPr>
              <a:t>是关注项目长期健康和增长潜力。常见的代码质量评估指标包括：</a:t>
            </a:r>
            <a:r>
              <a:rPr lang="en-US" altLang="zh-CN" b="1" dirty="0"/>
              <a:t>Star</a:t>
            </a:r>
            <a:r>
              <a:rPr lang="zh-CN" altLang="en-US" b="1" dirty="0"/>
              <a:t>增长趋势、</a:t>
            </a:r>
            <a:r>
              <a:rPr lang="en-US" altLang="zh-CN" b="1" dirty="0"/>
              <a:t>Fork</a:t>
            </a:r>
            <a:r>
              <a:rPr lang="zh-CN" altLang="en-US" b="1" dirty="0"/>
              <a:t>增长趋势和提交量趋势</a:t>
            </a:r>
            <a:r>
              <a:rPr lang="zh-CN" altLang="en-US" b="1" dirty="0"/>
              <a:t>。</a:t>
            </a:r>
            <a:endParaRPr lang="zh-CN" altLang="en-US" b="1" dirty="0"/>
          </a:p>
        </p:txBody>
      </p:sp>
      <p:sp>
        <p:nvSpPr>
          <p:cNvPr id="3" name="Title 1"/>
          <p:cNvSpPr txBox="1"/>
          <p:nvPr/>
        </p:nvSpPr>
        <p:spPr>
          <a:xfrm>
            <a:off x="848995" y="1127886"/>
            <a:ext cx="5656229" cy="379477"/>
          </a:xfrm>
          <a:prstGeom prst="rect">
            <a:avLst/>
          </a:prstGeom>
        </p:spPr>
        <p:txBody>
          <a:bodyPr lIns="0" tIns="41148" rIns="0" bIns="4114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zh-CN" altLang="en-US" sz="3200" b="1" dirty="0">
                <a:solidFill>
                  <a:schemeClr val="tx1"/>
                </a:solidFill>
                <a:latin typeface="Source Han Sans CN Bold" panose="020B0200000000000000" charset="-122"/>
                <a:ea typeface="Source Han Sans CN Bold" panose="020B0200000000000000" charset="-122"/>
                <a:cs typeface="Source Han Sans CN Bold" panose="020B0200000000000000" charset="-122"/>
                <a:sym typeface="+mn-ea"/>
              </a:rPr>
              <a:t>项目趋势</a:t>
            </a:r>
            <a:endParaRPr lang="zh-CN" altLang="en-US" sz="3200" b="1" dirty="0">
              <a:solidFill>
                <a:schemeClr val="tx1"/>
              </a:solidFill>
              <a:latin typeface="Source Han Sans CN Bold" panose="020B0200000000000000" charset="-122"/>
              <a:ea typeface="Source Han Sans CN Bold" panose="020B0200000000000000" charset="-122"/>
              <a:cs typeface="Source Han Sans CN Bold" panose="020B0200000000000000" charset="-122"/>
              <a:sym typeface="+mn-ea"/>
            </a:endParaRPr>
          </a:p>
        </p:txBody>
      </p:sp>
      <p:sp>
        <p:nvSpPr>
          <p:cNvPr id="4" name="文本框 3"/>
          <p:cNvSpPr txBox="1"/>
          <p:nvPr/>
        </p:nvSpPr>
        <p:spPr>
          <a:xfrm>
            <a:off x="3819525" y="2359660"/>
            <a:ext cx="1320165" cy="337185"/>
          </a:xfrm>
          <a:prstGeom prst="rect">
            <a:avLst/>
          </a:prstGeom>
        </p:spPr>
        <p:txBody>
          <a:bodyPr wrap="square">
            <a:spAutoFit/>
          </a:bodyPr>
          <a:p>
            <a:r>
              <a:rPr lang="en-US" altLang="zh-CN" sz="1600"/>
              <a:t>Star</a:t>
            </a:r>
            <a:r>
              <a:rPr lang="zh-CN" altLang="en-US" sz="1600"/>
              <a:t>增长率</a:t>
            </a:r>
            <a:endParaRPr lang="zh-CN" altLang="en-US" sz="1600"/>
          </a:p>
        </p:txBody>
      </p:sp>
      <p:pic>
        <p:nvPicPr>
          <p:cNvPr id="7" name="图片 6"/>
          <p:cNvPicPr>
            <a:picLocks noChangeAspect="1"/>
          </p:cNvPicPr>
          <p:nvPr/>
        </p:nvPicPr>
        <p:blipFill>
          <a:blip r:embed="rId2"/>
          <a:stretch>
            <a:fillRect/>
          </a:stretch>
        </p:blipFill>
        <p:spPr>
          <a:xfrm>
            <a:off x="4952365" y="2156460"/>
            <a:ext cx="5581650" cy="742950"/>
          </a:xfrm>
          <a:prstGeom prst="rect">
            <a:avLst/>
          </a:prstGeom>
        </p:spPr>
      </p:pic>
      <p:sp>
        <p:nvSpPr>
          <p:cNvPr id="8" name="文本框 7"/>
          <p:cNvSpPr txBox="1"/>
          <p:nvPr/>
        </p:nvSpPr>
        <p:spPr>
          <a:xfrm>
            <a:off x="3819525" y="3320415"/>
            <a:ext cx="1223010" cy="337185"/>
          </a:xfrm>
          <a:prstGeom prst="rect">
            <a:avLst/>
          </a:prstGeom>
        </p:spPr>
        <p:txBody>
          <a:bodyPr wrap="square">
            <a:spAutoFit/>
          </a:bodyPr>
          <a:p>
            <a:r>
              <a:rPr lang="en-US" altLang="zh-CN" sz="1600"/>
              <a:t>Fork</a:t>
            </a:r>
            <a:r>
              <a:rPr lang="zh-CN" altLang="en-US" sz="1600"/>
              <a:t>增长率</a:t>
            </a:r>
            <a:endParaRPr lang="zh-CN" altLang="en-US" sz="1600"/>
          </a:p>
        </p:txBody>
      </p:sp>
      <p:pic>
        <p:nvPicPr>
          <p:cNvPr id="9" name="图片 8"/>
          <p:cNvPicPr>
            <a:picLocks noChangeAspect="1"/>
          </p:cNvPicPr>
          <p:nvPr/>
        </p:nvPicPr>
        <p:blipFill>
          <a:blip r:embed="rId3"/>
          <a:stretch>
            <a:fillRect/>
          </a:stretch>
        </p:blipFill>
        <p:spPr>
          <a:xfrm>
            <a:off x="5085715" y="3093720"/>
            <a:ext cx="5448300" cy="790575"/>
          </a:xfrm>
          <a:prstGeom prst="rect">
            <a:avLst/>
          </a:prstGeom>
        </p:spPr>
      </p:pic>
      <p:sp>
        <p:nvSpPr>
          <p:cNvPr id="10" name="文本框 9"/>
          <p:cNvSpPr txBox="1"/>
          <p:nvPr/>
        </p:nvSpPr>
        <p:spPr>
          <a:xfrm>
            <a:off x="3556000" y="4281170"/>
            <a:ext cx="1529080" cy="337185"/>
          </a:xfrm>
          <a:prstGeom prst="rect">
            <a:avLst/>
          </a:prstGeom>
        </p:spPr>
        <p:txBody>
          <a:bodyPr wrap="square">
            <a:spAutoFit/>
          </a:bodyPr>
          <a:p>
            <a:r>
              <a:rPr lang="zh-CN" altLang="en-US" sz="1600"/>
              <a:t>提交量增长率</a:t>
            </a:r>
            <a:endParaRPr lang="zh-CN" altLang="en-US" sz="1600"/>
          </a:p>
        </p:txBody>
      </p:sp>
      <p:pic>
        <p:nvPicPr>
          <p:cNvPr id="11" name="图片 10"/>
          <p:cNvPicPr>
            <a:picLocks noChangeAspect="1"/>
          </p:cNvPicPr>
          <p:nvPr/>
        </p:nvPicPr>
        <p:blipFill>
          <a:blip r:embed="rId4"/>
          <a:stretch>
            <a:fillRect/>
          </a:stretch>
        </p:blipFill>
        <p:spPr>
          <a:xfrm>
            <a:off x="5139690" y="4184650"/>
            <a:ext cx="4972050" cy="923925"/>
          </a:xfrm>
          <a:prstGeom prst="rect">
            <a:avLst/>
          </a:prstGeom>
        </p:spPr>
      </p:pic>
      <p:sp>
        <p:nvSpPr>
          <p:cNvPr id="20" name="文本框 19"/>
          <p:cNvSpPr txBox="1"/>
          <p:nvPr/>
        </p:nvSpPr>
        <p:spPr>
          <a:xfrm>
            <a:off x="755015" y="5408930"/>
            <a:ext cx="10262235" cy="829945"/>
          </a:xfrm>
          <a:prstGeom prst="rect">
            <a:avLst/>
          </a:prstGeom>
        </p:spPr>
        <p:txBody>
          <a:bodyPr wrap="square">
            <a:spAutoFit/>
          </a:bodyPr>
          <a:p>
            <a:pPr indent="457200"/>
            <a:r>
              <a:rPr lang="zh-CN" altLang="en-US" sz="1600"/>
              <a:t>为了同时考虑</a:t>
            </a:r>
            <a:r>
              <a:rPr lang="en-US" altLang="zh-CN" sz="1600"/>
              <a:t>Star</a:t>
            </a:r>
            <a:r>
              <a:rPr lang="zh-CN" altLang="en-US" sz="1600"/>
              <a:t>增长率、</a:t>
            </a:r>
            <a:r>
              <a:rPr lang="en-US" altLang="zh-CN" sz="1600"/>
              <a:t>Fork</a:t>
            </a:r>
            <a:r>
              <a:rPr lang="zh-CN" altLang="en-US" sz="1600"/>
              <a:t>增长率和提交量增长率三个指标，并且选用一个经典的映射函数来设计最终的得分，我们可以使用一种经典的加权平均法，结合</a:t>
            </a:r>
            <a:r>
              <a:rPr lang="en-US" altLang="zh-CN" sz="1600"/>
              <a:t>Sigmoid</a:t>
            </a:r>
            <a:r>
              <a:rPr lang="zh-CN" altLang="en-US" sz="1600"/>
              <a:t>函数进行非线性变换，使得得分能够呈现一个平滑的、渐进的变化（与上述社区参与度指标计算过程</a:t>
            </a:r>
            <a:r>
              <a:rPr lang="zh-CN" altLang="en-US" sz="1600"/>
              <a:t>类似）。</a:t>
            </a:r>
            <a:endParaRPr lang="zh-CN" altLang="en-US" sz="1600"/>
          </a:p>
        </p:txBody>
      </p:sp>
      <p:pic>
        <p:nvPicPr>
          <p:cNvPr id="21" name="图片 20"/>
          <p:cNvPicPr>
            <a:picLocks noChangeAspect="1"/>
          </p:cNvPicPr>
          <p:nvPr/>
        </p:nvPicPr>
        <p:blipFill>
          <a:blip r:embed="rId5"/>
          <a:stretch>
            <a:fillRect/>
          </a:stretch>
        </p:blipFill>
        <p:spPr>
          <a:xfrm>
            <a:off x="3819525" y="6232525"/>
            <a:ext cx="7366635" cy="58102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资源 3@4x"/>
          <p:cNvPicPr>
            <a:picLocks noChangeAspect="1"/>
          </p:cNvPicPr>
          <p:nvPr userDrawn="1"/>
        </p:nvPicPr>
        <p:blipFill>
          <a:blip r:embed="rId1"/>
          <a:stretch>
            <a:fillRect/>
          </a:stretch>
        </p:blipFill>
        <p:spPr>
          <a:xfrm>
            <a:off x="9603105" y="414338"/>
            <a:ext cx="2175510" cy="456565"/>
          </a:xfrm>
          <a:prstGeom prst="rect">
            <a:avLst/>
          </a:prstGeom>
        </p:spPr>
      </p:pic>
      <p:sp>
        <p:nvSpPr>
          <p:cNvPr id="4" name="Title 1"/>
          <p:cNvSpPr txBox="1"/>
          <p:nvPr/>
        </p:nvSpPr>
        <p:spPr>
          <a:xfrm>
            <a:off x="707390" y="1322196"/>
            <a:ext cx="5656229" cy="379477"/>
          </a:xfrm>
          <a:prstGeom prst="rect">
            <a:avLst/>
          </a:prstGeom>
        </p:spPr>
        <p:txBody>
          <a:bodyPr lIns="0" tIns="41148" rIns="0" bIns="4114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zh-CN" altLang="en-US" sz="3200" b="1" dirty="0">
                <a:solidFill>
                  <a:schemeClr val="tx1"/>
                </a:solidFill>
                <a:latin typeface="Source Han Sans CN Bold" panose="020B0200000000000000" charset="-122"/>
                <a:ea typeface="Source Han Sans CN Bold" panose="020B0200000000000000" charset="-122"/>
                <a:cs typeface="Source Han Sans CN Bold" panose="020B0200000000000000" charset="-122"/>
              </a:rPr>
              <a:t>综合健康评分</a:t>
            </a:r>
            <a:endParaRPr lang="zh-CN" altLang="en-US" sz="3200" b="1" dirty="0">
              <a:solidFill>
                <a:schemeClr val="tx1"/>
              </a:solidFill>
              <a:latin typeface="Source Han Sans CN Bold" panose="020B0200000000000000" charset="-122"/>
              <a:ea typeface="Source Han Sans CN Bold" panose="020B0200000000000000" charset="-122"/>
              <a:cs typeface="Source Han Sans CN Bold" panose="020B0200000000000000" charset="-122"/>
            </a:endParaRPr>
          </a:p>
        </p:txBody>
      </p:sp>
      <p:sp>
        <p:nvSpPr>
          <p:cNvPr id="2" name="文本框 1"/>
          <p:cNvSpPr txBox="1"/>
          <p:nvPr/>
        </p:nvSpPr>
        <p:spPr>
          <a:xfrm>
            <a:off x="707390" y="1851660"/>
            <a:ext cx="10389235" cy="809625"/>
          </a:xfrm>
          <a:prstGeom prst="rect">
            <a:avLst/>
          </a:prstGeom>
        </p:spPr>
        <p:txBody>
          <a:bodyPr>
            <a:noAutofit/>
          </a:bodyPr>
          <a:p>
            <a:pPr indent="457200"/>
            <a:r>
              <a:rPr lang="zh-CN" altLang="en-US" sz="1600"/>
              <a:t>我们有</a:t>
            </a:r>
            <a:r>
              <a:rPr lang="en-US" altLang="zh-CN" sz="1600"/>
              <a:t>4</a:t>
            </a:r>
            <a:r>
              <a:rPr lang="zh-CN" altLang="en-US" sz="1600"/>
              <a:t>个指标，分别是开发者活跃度、代码质量、项目趋势、社区参与度，我们希望通过一个加权模型来计算项目的综合健康得分。</a:t>
            </a:r>
            <a:endParaRPr lang="zh-CN" altLang="en-US" sz="1600"/>
          </a:p>
        </p:txBody>
      </p:sp>
      <p:sp>
        <p:nvSpPr>
          <p:cNvPr id="5" name="文本框 4"/>
          <p:cNvSpPr txBox="1"/>
          <p:nvPr/>
        </p:nvSpPr>
        <p:spPr>
          <a:xfrm>
            <a:off x="850900" y="2389823"/>
            <a:ext cx="5080000" cy="337185"/>
          </a:xfrm>
          <a:prstGeom prst="rect">
            <a:avLst/>
          </a:prstGeom>
        </p:spPr>
        <p:txBody>
          <a:bodyPr>
            <a:spAutoFit/>
          </a:bodyPr>
          <a:p>
            <a:r>
              <a:rPr lang="zh-CN" altLang="en-US" sz="1600"/>
              <a:t>基础权重可以按以下规则设定：</a:t>
            </a:r>
            <a:endParaRPr lang="zh-CN" altLang="en-US" sz="1600"/>
          </a:p>
        </p:txBody>
      </p:sp>
      <p:pic>
        <p:nvPicPr>
          <p:cNvPr id="13" name="图片 12"/>
          <p:cNvPicPr>
            <a:picLocks noChangeAspect="1"/>
          </p:cNvPicPr>
          <p:nvPr/>
        </p:nvPicPr>
        <p:blipFill>
          <a:blip r:embed="rId2"/>
          <a:stretch>
            <a:fillRect/>
          </a:stretch>
        </p:blipFill>
        <p:spPr>
          <a:xfrm>
            <a:off x="1683385" y="2985770"/>
            <a:ext cx="9413240" cy="2230120"/>
          </a:xfrm>
          <a:prstGeom prst="rect">
            <a:avLst/>
          </a:prstGeom>
        </p:spPr>
      </p:pic>
      <p:pic>
        <p:nvPicPr>
          <p:cNvPr id="15" name="图片 14"/>
          <p:cNvPicPr>
            <a:picLocks noChangeAspect="1"/>
          </p:cNvPicPr>
          <p:nvPr/>
        </p:nvPicPr>
        <p:blipFill>
          <a:blip r:embed="rId3"/>
          <a:stretch>
            <a:fillRect/>
          </a:stretch>
        </p:blipFill>
        <p:spPr>
          <a:xfrm>
            <a:off x="353060" y="6150610"/>
            <a:ext cx="11712575" cy="476250"/>
          </a:xfrm>
          <a:prstGeom prst="rect">
            <a:avLst/>
          </a:prstGeom>
        </p:spPr>
      </p:pic>
      <p:sp>
        <p:nvSpPr>
          <p:cNvPr id="16" name="文本框 15"/>
          <p:cNvSpPr txBox="1"/>
          <p:nvPr/>
        </p:nvSpPr>
        <p:spPr>
          <a:xfrm>
            <a:off x="483870" y="5654358"/>
            <a:ext cx="5080000" cy="337185"/>
          </a:xfrm>
          <a:prstGeom prst="rect">
            <a:avLst/>
          </a:prstGeom>
        </p:spPr>
        <p:txBody>
          <a:bodyPr>
            <a:spAutoFit/>
          </a:bodyPr>
          <a:p>
            <a:r>
              <a:rPr lang="zh-CN" altLang="en-US" sz="1600" b="1"/>
              <a:t>综合项目健康得分：</a:t>
            </a:r>
            <a:endParaRPr lang="zh-CN" altLang="en-US" sz="1600" b="1"/>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4" name="颜色"/>
          <p:cNvSpPr txBox="1">
            <a:spLocks noGrp="1"/>
          </p:cNvSpPr>
          <p:nvPr>
            <p:ph type="title" idx="4294967295"/>
          </p:nvPr>
        </p:nvSpPr>
        <p:spPr>
          <a:xfrm>
            <a:off x="3734118" y="2900680"/>
            <a:ext cx="4478655" cy="792480"/>
          </a:xfrm>
          <a:prstGeom prst="rect">
            <a:avLst/>
          </a:prstGeom>
        </p:spPr>
        <p:txBody>
          <a:bodyPr lIns="0" tIns="0" rIns="0" bIns="0">
            <a:normAutofit/>
          </a:bodyPr>
          <a:lstStyle>
            <a:lvl1pPr defTabSz="695960">
              <a:lnSpc>
                <a:spcPct val="130000"/>
              </a:lnSpc>
              <a:defRPr sz="5000">
                <a:solidFill>
                  <a:srgbClr val="000000"/>
                </a:solidFill>
                <a:latin typeface="方正兰亭黑简体" panose="02000000000000000000" charset="-122"/>
                <a:ea typeface="方正兰亭黑简体" panose="02000000000000000000" charset="-122"/>
                <a:cs typeface="方正兰亭黑简体" panose="02000000000000000000" charset="-122"/>
                <a:sym typeface="方正兰亭黑简体" panose="02000000000000000000" charset="-122"/>
              </a:defRPr>
            </a:lvl1pPr>
          </a:lstStyle>
          <a:p>
            <a:pPr algn="ctr"/>
            <a:r>
              <a:rPr lang="zh-CN" sz="3600">
                <a:solidFill>
                  <a:schemeClr val="bg1"/>
                </a:solidFill>
                <a:latin typeface="Source Han Sans CN Regular" panose="020B0200000000000000" charset="-122"/>
                <a:ea typeface="Source Han Sans CN Regular" panose="020B0200000000000000" charset="-122"/>
              </a:rPr>
              <a:t>数据分析效果展示</a:t>
            </a:r>
            <a:endParaRPr lang="zh-CN" sz="3600">
              <a:solidFill>
                <a:schemeClr val="bg1"/>
              </a:solidFill>
              <a:latin typeface="Source Han Sans CN Regular" panose="020B0200000000000000" charset="-122"/>
              <a:ea typeface="Source Han Sans CN Regular" panose="020B0200000000000000" charset="-122"/>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
          <a:stretch>
            <a:fillRect/>
          </a:stretch>
        </p:blipFill>
        <p:spPr>
          <a:xfrm>
            <a:off x="0" y="635"/>
            <a:ext cx="12192000" cy="685673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custDataLst>
              <p:tags r:id="rId1"/>
            </p:custDataLst>
          </p:nvPr>
        </p:nvSpPr>
        <p:spPr>
          <a:xfrm>
            <a:off x="5180648" y="2690495"/>
            <a:ext cx="1101090" cy="1568450"/>
          </a:xfrm>
          <a:prstGeom prst="rect">
            <a:avLst/>
          </a:prstGeom>
          <a:noFill/>
        </p:spPr>
        <p:txBody>
          <a:bodyPr wrap="none" rtlCol="0">
            <a:spAutoFit/>
          </a:bodyPr>
          <a:lstStyle/>
          <a:p>
            <a:pPr algn="ctr">
              <a:lnSpc>
                <a:spcPct val="150000"/>
              </a:lnSpc>
            </a:pPr>
            <a:r>
              <a:rPr lang="zh-CN" sz="3600" b="1">
                <a:solidFill>
                  <a:schemeClr val="bg1"/>
                </a:solidFill>
                <a:latin typeface="思源黑体 CN Bold" panose="020B0800000000000000" charset="-122"/>
                <a:ea typeface="思源黑体 CN Bold" panose="020B0800000000000000" charset="-122"/>
                <a:cs typeface="思源黑体 CN Bold" panose="020B0800000000000000" charset="-122"/>
              </a:rPr>
              <a:t>致谢</a:t>
            </a:r>
            <a:endParaRPr lang="zh-CN" sz="3200" b="1">
              <a:solidFill>
                <a:schemeClr val="bg1"/>
              </a:solidFill>
              <a:latin typeface="思源黑体 CN Bold" panose="020B0800000000000000" charset="-122"/>
              <a:ea typeface="思源黑体 CN Bold" panose="020B0800000000000000" charset="-122"/>
              <a:cs typeface="思源黑体 CN Bold" panose="020B0800000000000000" charset="-122"/>
            </a:endParaRPr>
          </a:p>
          <a:p>
            <a:pPr algn="ctr">
              <a:lnSpc>
                <a:spcPct val="150000"/>
              </a:lnSpc>
            </a:pPr>
            <a:r>
              <a:rPr sz="2800">
                <a:solidFill>
                  <a:schemeClr val="bg1"/>
                </a:solidFill>
                <a:latin typeface="思源黑体 CN Normal" panose="020B0200000000000000" charset="-122"/>
                <a:ea typeface="思源黑体 CN Normal" panose="020B0200000000000000" charset="-122"/>
                <a:cs typeface="思源黑体 CN Normal" panose="020B0200000000000000" charset="-122"/>
                <a:sym typeface="+mn-ea"/>
              </a:rPr>
              <a:t>    </a:t>
            </a:r>
            <a:endParaRPr lang="zh-CN" altLang="en-US" sz="2800" b="1">
              <a:solidFill>
                <a:schemeClr val="bg1"/>
              </a:solidFill>
              <a:latin typeface="思源黑体 CN Normal" panose="020B0200000000000000" charset="-122"/>
              <a:ea typeface="思源黑体 CN Normal" panose="020B0200000000000000" charset="-122"/>
              <a:cs typeface="思源黑体 CN Normal" panose="020B0200000000000000" charset="-122"/>
              <a:sym typeface="+mn-ea"/>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111058" y="2602230"/>
            <a:ext cx="1833880" cy="1091565"/>
          </a:xfrm>
          <a:prstGeom prst="rect">
            <a:avLst/>
          </a:prstGeom>
        </p:spPr>
        <p:txBody>
          <a:bodyPr wrap="none">
            <a:spAutoFit/>
          </a:bodyPr>
          <a:lstStyle/>
          <a:p>
            <a:pPr algn="ctr" defTabSz="914400"/>
            <a:r>
              <a:rPr lang="zh-CN" altLang="en-US" sz="6500" b="1" dirty="0">
                <a:solidFill>
                  <a:schemeClr val="bg1"/>
                </a:solidFill>
                <a:latin typeface="Source Han Sans CN Bold" panose="020B0200000000000000" charset="-122"/>
                <a:ea typeface="Source Han Sans CN Bold" panose="020B0200000000000000" charset="-122"/>
              </a:rPr>
              <a:t>目录</a:t>
            </a:r>
            <a:endParaRPr lang="zh-CN" altLang="en-US" sz="6500" b="1" dirty="0">
              <a:solidFill>
                <a:schemeClr val="bg1"/>
              </a:solidFill>
              <a:latin typeface="Source Han Sans CN Bold" panose="020B0200000000000000" charset="-122"/>
              <a:ea typeface="Source Han Sans CN Bold" panose="020B0200000000000000" charset="-122"/>
            </a:endParaRPr>
          </a:p>
        </p:txBody>
      </p:sp>
      <p:sp>
        <p:nvSpPr>
          <p:cNvPr id="5" name="文本框 4"/>
          <p:cNvSpPr txBox="1"/>
          <p:nvPr/>
        </p:nvSpPr>
        <p:spPr>
          <a:xfrm>
            <a:off x="2462531" y="3693795"/>
            <a:ext cx="1132205" cy="398780"/>
          </a:xfrm>
          <a:prstGeom prst="rect">
            <a:avLst/>
          </a:prstGeom>
          <a:noFill/>
        </p:spPr>
        <p:txBody>
          <a:bodyPr wrap="none" rtlCol="0">
            <a:spAutoFit/>
          </a:bodyPr>
          <a:lstStyle/>
          <a:p>
            <a:pPr algn="ctr" defTabSz="914400"/>
            <a:r>
              <a:rPr lang="en-US" altLang="zh-CN" sz="2000" dirty="0">
                <a:solidFill>
                  <a:schemeClr val="bg1"/>
                </a:solidFill>
                <a:latin typeface="Source Han Sans CN Normal" panose="020B0200000000000000" charset="-122"/>
                <a:ea typeface="Source Han Sans CN Normal" panose="020B0200000000000000" charset="-122"/>
                <a:cs typeface="Arial Bold" panose="020B0706020202030204" charset="0"/>
              </a:rPr>
              <a:t>Content</a:t>
            </a:r>
            <a:endParaRPr lang="en-US" altLang="zh-CN" sz="2000" dirty="0">
              <a:solidFill>
                <a:schemeClr val="bg1"/>
              </a:solidFill>
              <a:latin typeface="Source Han Sans CN Normal" panose="020B0200000000000000" charset="-122"/>
              <a:ea typeface="Source Han Sans CN Normal" panose="020B0200000000000000" charset="-122"/>
              <a:cs typeface="Arial Bold" panose="020B0706020202030204" charset="0"/>
            </a:endParaRPr>
          </a:p>
        </p:txBody>
      </p:sp>
      <p:sp>
        <p:nvSpPr>
          <p:cNvPr id="7" name="矩形 6"/>
          <p:cNvSpPr/>
          <p:nvPr/>
        </p:nvSpPr>
        <p:spPr>
          <a:xfrm>
            <a:off x="5710555" y="963930"/>
            <a:ext cx="2505710" cy="706755"/>
          </a:xfrm>
          <a:prstGeom prst="rect">
            <a:avLst/>
          </a:prstGeom>
        </p:spPr>
        <p:txBody>
          <a:bodyPr wrap="square">
            <a:spAutoFit/>
          </a:bodyPr>
          <a:lstStyle/>
          <a:p>
            <a:pPr algn="l">
              <a:lnSpc>
                <a:spcPct val="100000"/>
              </a:lnSpc>
            </a:pPr>
            <a:r>
              <a:rPr lang="en-US" altLang="zh-CN" sz="3200" b="1" dirty="0">
                <a:solidFill>
                  <a:schemeClr val="bg1"/>
                </a:solidFill>
                <a:latin typeface="Source Han Sans CN Bold" panose="020B0200000000000000" charset="-122"/>
                <a:ea typeface="Source Han Sans CN Bold" panose="020B0200000000000000" charset="-122"/>
                <a:cs typeface="微软雅黑" panose="020B0503020204020204" charset="-122"/>
              </a:rPr>
              <a:t>1</a:t>
            </a:r>
            <a:r>
              <a:rPr lang="en-US" altLang="zh-CN" sz="4000" b="1" dirty="0">
                <a:solidFill>
                  <a:schemeClr val="bg1"/>
                </a:solidFill>
                <a:latin typeface="Source Han Sans CN Bold" panose="020B0200000000000000" charset="-122"/>
                <a:ea typeface="Source Han Sans CN Bold" panose="020B0200000000000000" charset="-122"/>
                <a:cs typeface="微软雅黑" panose="020B0503020204020204" charset="-122"/>
              </a:rPr>
              <a:t> </a:t>
            </a:r>
            <a:r>
              <a:rPr lang="zh-CN" altLang="en-US" sz="2000" dirty="0">
                <a:solidFill>
                  <a:schemeClr val="bg1"/>
                </a:solidFill>
                <a:latin typeface="Source Han Sans CN Regular" panose="020B0200000000000000" charset="-122"/>
                <a:ea typeface="Source Han Sans CN Regular" panose="020B0200000000000000" charset="-122"/>
                <a:cs typeface="Source Han Sans CN Regular" panose="020B0200000000000000" charset="-122"/>
              </a:rPr>
              <a:t>研究背景及意义</a:t>
            </a:r>
            <a:endParaRPr lang="zh-CN" altLang="en-US" sz="2000" dirty="0">
              <a:solidFill>
                <a:schemeClr val="bg1"/>
              </a:solidFill>
              <a:latin typeface="Source Han Sans CN Regular" panose="020B0200000000000000" charset="-122"/>
              <a:ea typeface="Source Han Sans CN Regular" panose="020B0200000000000000" charset="-122"/>
              <a:cs typeface="Source Han Sans CN Regular" panose="020B0200000000000000" charset="-122"/>
            </a:endParaRPr>
          </a:p>
        </p:txBody>
      </p:sp>
      <p:sp>
        <p:nvSpPr>
          <p:cNvPr id="8" name="矩形 7"/>
          <p:cNvSpPr/>
          <p:nvPr/>
        </p:nvSpPr>
        <p:spPr>
          <a:xfrm>
            <a:off x="5710555" y="2084070"/>
            <a:ext cx="2175510" cy="706755"/>
          </a:xfrm>
          <a:prstGeom prst="rect">
            <a:avLst/>
          </a:prstGeom>
        </p:spPr>
        <p:txBody>
          <a:bodyPr wrap="square">
            <a:spAutoFit/>
          </a:bodyPr>
          <a:lstStyle/>
          <a:p>
            <a:pPr algn="l">
              <a:lnSpc>
                <a:spcPct val="100000"/>
              </a:lnSpc>
            </a:pPr>
            <a:r>
              <a:rPr lang="en-US" altLang="zh-CN" sz="3200" b="1" dirty="0">
                <a:solidFill>
                  <a:schemeClr val="bg1"/>
                </a:solidFill>
                <a:latin typeface="Source Han Sans CN Bold" panose="020B0200000000000000" charset="-122"/>
                <a:ea typeface="Source Han Sans CN Bold" panose="020B0200000000000000" charset="-122"/>
                <a:cs typeface="微软雅黑" panose="020B0503020204020204" charset="-122"/>
              </a:rPr>
              <a:t>2</a:t>
            </a:r>
            <a:r>
              <a:rPr lang="en-US" altLang="zh-CN" sz="4000" b="1" dirty="0">
                <a:solidFill>
                  <a:schemeClr val="bg1"/>
                </a:solidFill>
                <a:latin typeface="Source Han Sans CN Bold" panose="020B0200000000000000" charset="-122"/>
                <a:ea typeface="Source Han Sans CN Bold" panose="020B0200000000000000" charset="-122"/>
                <a:cs typeface="微软雅黑" panose="020B0503020204020204" charset="-122"/>
              </a:rPr>
              <a:t> </a:t>
            </a:r>
            <a:r>
              <a:rPr lang="zh-CN" altLang="en-US" sz="2000" dirty="0">
                <a:solidFill>
                  <a:schemeClr val="bg1"/>
                </a:solidFill>
                <a:latin typeface="Source Han Sans CN Regular" panose="020B0200000000000000" charset="-122"/>
                <a:ea typeface="Source Han Sans CN Regular" panose="020B0200000000000000" charset="-122"/>
                <a:cs typeface="Source Han Sans CN Regular" panose="020B0200000000000000" charset="-122"/>
              </a:rPr>
              <a:t>设计思路</a:t>
            </a:r>
            <a:endParaRPr lang="zh-CN" altLang="en-US" sz="2000" dirty="0">
              <a:solidFill>
                <a:schemeClr val="bg1"/>
              </a:solidFill>
              <a:latin typeface="Source Han Sans CN Regular" panose="020B0200000000000000" charset="-122"/>
              <a:ea typeface="Source Han Sans CN Regular" panose="020B0200000000000000" charset="-122"/>
              <a:cs typeface="Source Han Sans CN Regular" panose="020B0200000000000000" charset="-122"/>
            </a:endParaRPr>
          </a:p>
        </p:txBody>
      </p:sp>
      <p:sp>
        <p:nvSpPr>
          <p:cNvPr id="9" name="矩形 8"/>
          <p:cNvSpPr/>
          <p:nvPr/>
        </p:nvSpPr>
        <p:spPr>
          <a:xfrm>
            <a:off x="5710555" y="3075305"/>
            <a:ext cx="2175510" cy="706755"/>
          </a:xfrm>
          <a:prstGeom prst="rect">
            <a:avLst/>
          </a:prstGeom>
        </p:spPr>
        <p:txBody>
          <a:bodyPr wrap="square">
            <a:spAutoFit/>
          </a:bodyPr>
          <a:lstStyle/>
          <a:p>
            <a:pPr algn="l">
              <a:lnSpc>
                <a:spcPct val="100000"/>
              </a:lnSpc>
            </a:pPr>
            <a:r>
              <a:rPr lang="en-US" altLang="zh-CN" sz="3200" b="1" dirty="0">
                <a:solidFill>
                  <a:schemeClr val="bg1"/>
                </a:solidFill>
                <a:latin typeface="Source Han Sans CN Bold" panose="020B0200000000000000" charset="-122"/>
                <a:ea typeface="Source Han Sans CN Bold" panose="020B0200000000000000" charset="-122"/>
                <a:cs typeface="微软雅黑" panose="020B0503020204020204" charset="-122"/>
              </a:rPr>
              <a:t>3</a:t>
            </a:r>
            <a:r>
              <a:rPr lang="en-US" altLang="zh-CN" sz="4000" b="1" dirty="0">
                <a:solidFill>
                  <a:schemeClr val="bg1"/>
                </a:solidFill>
                <a:latin typeface="Source Han Sans CN Bold" panose="020B0200000000000000" charset="-122"/>
                <a:ea typeface="Source Han Sans CN Bold" panose="020B0200000000000000" charset="-122"/>
                <a:cs typeface="微软雅黑" panose="020B0503020204020204" charset="-122"/>
              </a:rPr>
              <a:t> </a:t>
            </a:r>
            <a:r>
              <a:rPr lang="zh-CN" altLang="en-US" sz="2000" dirty="0">
                <a:solidFill>
                  <a:schemeClr val="bg1"/>
                </a:solidFill>
                <a:latin typeface="Source Han Sans CN Regular" panose="020B0200000000000000" charset="-122"/>
                <a:ea typeface="Source Han Sans CN Regular" panose="020B0200000000000000" charset="-122"/>
                <a:cs typeface="Source Han Sans CN Regular" panose="020B0200000000000000" charset="-122"/>
              </a:rPr>
              <a:t>得分评估</a:t>
            </a:r>
            <a:r>
              <a:rPr lang="zh-CN" altLang="en-US" sz="2000" dirty="0">
                <a:solidFill>
                  <a:schemeClr val="bg1"/>
                </a:solidFill>
                <a:latin typeface="Source Han Sans CN Regular" panose="020B0200000000000000" charset="-122"/>
                <a:ea typeface="Source Han Sans CN Regular" panose="020B0200000000000000" charset="-122"/>
                <a:cs typeface="Source Han Sans CN Regular" panose="020B0200000000000000" charset="-122"/>
              </a:rPr>
              <a:t>模型</a:t>
            </a:r>
            <a:endParaRPr lang="zh-CN" altLang="en-US" sz="2000" dirty="0">
              <a:solidFill>
                <a:schemeClr val="bg1"/>
              </a:solidFill>
              <a:latin typeface="Source Han Sans CN Regular" panose="020B0200000000000000" charset="-122"/>
              <a:ea typeface="Source Han Sans CN Regular" panose="020B0200000000000000" charset="-122"/>
              <a:cs typeface="Source Han Sans CN Regular" panose="020B0200000000000000" charset="-122"/>
            </a:endParaRPr>
          </a:p>
        </p:txBody>
      </p:sp>
      <p:sp>
        <p:nvSpPr>
          <p:cNvPr id="2" name="矩形 1"/>
          <p:cNvSpPr/>
          <p:nvPr>
            <p:custDataLst>
              <p:tags r:id="rId1"/>
            </p:custDataLst>
          </p:nvPr>
        </p:nvSpPr>
        <p:spPr>
          <a:xfrm>
            <a:off x="5710555" y="4276090"/>
            <a:ext cx="3223260" cy="706755"/>
          </a:xfrm>
          <a:prstGeom prst="rect">
            <a:avLst/>
          </a:prstGeom>
        </p:spPr>
        <p:txBody>
          <a:bodyPr wrap="square">
            <a:spAutoFit/>
          </a:bodyPr>
          <a:lstStyle/>
          <a:p>
            <a:pPr algn="l">
              <a:lnSpc>
                <a:spcPct val="100000"/>
              </a:lnSpc>
            </a:pPr>
            <a:r>
              <a:rPr lang="en-US" altLang="zh-CN" sz="4000" b="1" dirty="0">
                <a:solidFill>
                  <a:schemeClr val="bg1"/>
                </a:solidFill>
                <a:latin typeface="Source Han Sans CN Bold" panose="020B0200000000000000" charset="-122"/>
                <a:ea typeface="Source Han Sans CN Bold" panose="020B0200000000000000" charset="-122"/>
                <a:cs typeface="微软雅黑" panose="020B0503020204020204" charset="-122"/>
              </a:rPr>
              <a:t>4 </a:t>
            </a:r>
            <a:r>
              <a:rPr lang="zh-CN" altLang="en-US" sz="2000" dirty="0">
                <a:solidFill>
                  <a:schemeClr val="bg1"/>
                </a:solidFill>
                <a:latin typeface="Source Han Sans CN Regular" panose="020B0200000000000000" charset="-122"/>
                <a:ea typeface="Source Han Sans CN Regular" panose="020B0200000000000000" charset="-122"/>
                <a:cs typeface="Source Han Sans CN Regular" panose="020B0200000000000000" charset="-122"/>
              </a:rPr>
              <a:t>数据分析效果展示</a:t>
            </a:r>
            <a:endParaRPr lang="zh-CN" altLang="en-US" sz="2000" dirty="0">
              <a:solidFill>
                <a:schemeClr val="bg1"/>
              </a:solidFill>
              <a:latin typeface="Source Han Sans CN Regular" panose="020B0200000000000000" charset="-122"/>
              <a:ea typeface="Source Han Sans CN Regular" panose="020B0200000000000000" charset="-122"/>
              <a:cs typeface="Source Han Sans CN Regular" panose="020B0200000000000000" charset="-122"/>
            </a:endParaRPr>
          </a:p>
        </p:txBody>
      </p:sp>
      <p:sp>
        <p:nvSpPr>
          <p:cNvPr id="3" name="矩形 2"/>
          <p:cNvSpPr/>
          <p:nvPr/>
        </p:nvSpPr>
        <p:spPr>
          <a:xfrm>
            <a:off x="5710555" y="963930"/>
            <a:ext cx="2505710" cy="706755"/>
          </a:xfrm>
          <a:prstGeom prst="rect">
            <a:avLst/>
          </a:prstGeom>
        </p:spPr>
        <p:txBody>
          <a:bodyPr wrap="square">
            <a:spAutoFit/>
          </a:bodyPr>
          <a:p>
            <a:pPr algn="l">
              <a:lnSpc>
                <a:spcPct val="100000"/>
              </a:lnSpc>
            </a:pPr>
            <a:r>
              <a:rPr lang="en-US" altLang="zh-CN" sz="3200" b="1" dirty="0">
                <a:solidFill>
                  <a:schemeClr val="bg1"/>
                </a:solidFill>
                <a:latin typeface="Source Han Sans CN Bold" panose="020B0200000000000000" charset="-122"/>
                <a:ea typeface="Source Han Sans CN Bold" panose="020B0200000000000000" charset="-122"/>
                <a:cs typeface="微软雅黑" panose="020B0503020204020204" charset="-122"/>
              </a:rPr>
              <a:t>1</a:t>
            </a:r>
            <a:r>
              <a:rPr lang="en-US" altLang="zh-CN" sz="4000" b="1" dirty="0">
                <a:solidFill>
                  <a:schemeClr val="bg1"/>
                </a:solidFill>
                <a:latin typeface="Source Han Sans CN Bold" panose="020B0200000000000000" charset="-122"/>
                <a:ea typeface="Source Han Sans CN Bold" panose="020B0200000000000000" charset="-122"/>
                <a:cs typeface="微软雅黑" panose="020B0503020204020204" charset="-122"/>
              </a:rPr>
              <a:t> </a:t>
            </a:r>
            <a:r>
              <a:rPr lang="zh-CN" altLang="en-US" sz="2000" dirty="0">
                <a:solidFill>
                  <a:schemeClr val="bg1"/>
                </a:solidFill>
                <a:latin typeface="Source Han Sans CN Regular" panose="020B0200000000000000" charset="-122"/>
                <a:ea typeface="Source Han Sans CN Regular" panose="020B0200000000000000" charset="-122"/>
                <a:cs typeface="Source Han Sans CN Regular" panose="020B0200000000000000" charset="-122"/>
              </a:rPr>
              <a:t>研究背景及意义</a:t>
            </a:r>
            <a:endParaRPr lang="zh-CN" altLang="en-US" sz="2000" dirty="0">
              <a:solidFill>
                <a:schemeClr val="bg1"/>
              </a:solidFill>
              <a:latin typeface="Source Han Sans CN Regular" panose="020B0200000000000000" charset="-122"/>
              <a:ea typeface="Source Han Sans CN Regular" panose="020B0200000000000000" charset="-122"/>
              <a:cs typeface="Source Han Sans CN Regular" panose="020B0200000000000000" charset="-122"/>
            </a:endParaRPr>
          </a:p>
        </p:txBody>
      </p:sp>
      <p:sp>
        <p:nvSpPr>
          <p:cNvPr id="6" name="矩形 5"/>
          <p:cNvSpPr/>
          <p:nvPr/>
        </p:nvSpPr>
        <p:spPr>
          <a:xfrm>
            <a:off x="5710555" y="2084070"/>
            <a:ext cx="2175510" cy="706755"/>
          </a:xfrm>
          <a:prstGeom prst="rect">
            <a:avLst/>
          </a:prstGeom>
        </p:spPr>
        <p:txBody>
          <a:bodyPr wrap="square">
            <a:spAutoFit/>
          </a:bodyPr>
          <a:p>
            <a:pPr algn="l">
              <a:lnSpc>
                <a:spcPct val="100000"/>
              </a:lnSpc>
            </a:pPr>
            <a:r>
              <a:rPr lang="en-US" altLang="zh-CN" sz="3200" b="1" dirty="0">
                <a:solidFill>
                  <a:schemeClr val="bg1"/>
                </a:solidFill>
                <a:latin typeface="Source Han Sans CN Bold" panose="020B0200000000000000" charset="-122"/>
                <a:ea typeface="Source Han Sans CN Bold" panose="020B0200000000000000" charset="-122"/>
                <a:cs typeface="微软雅黑" panose="020B0503020204020204" charset="-122"/>
              </a:rPr>
              <a:t>2</a:t>
            </a:r>
            <a:r>
              <a:rPr lang="en-US" altLang="zh-CN" sz="4000" b="1" dirty="0">
                <a:solidFill>
                  <a:schemeClr val="bg1"/>
                </a:solidFill>
                <a:latin typeface="Source Han Sans CN Bold" panose="020B0200000000000000" charset="-122"/>
                <a:ea typeface="Source Han Sans CN Bold" panose="020B0200000000000000" charset="-122"/>
                <a:cs typeface="微软雅黑" panose="020B0503020204020204" charset="-122"/>
              </a:rPr>
              <a:t> </a:t>
            </a:r>
            <a:r>
              <a:rPr lang="zh-CN" altLang="en-US" sz="2000" dirty="0">
                <a:solidFill>
                  <a:schemeClr val="bg1"/>
                </a:solidFill>
                <a:latin typeface="Source Han Sans CN Regular" panose="020B0200000000000000" charset="-122"/>
                <a:ea typeface="Source Han Sans CN Regular" panose="020B0200000000000000" charset="-122"/>
                <a:cs typeface="Source Han Sans CN Regular" panose="020B0200000000000000" charset="-122"/>
              </a:rPr>
              <a:t>设计思路</a:t>
            </a:r>
            <a:endParaRPr lang="zh-CN" altLang="en-US" sz="2000" dirty="0">
              <a:solidFill>
                <a:schemeClr val="bg1"/>
              </a:solidFill>
              <a:latin typeface="Source Han Sans CN Regular" panose="020B0200000000000000" charset="-122"/>
              <a:ea typeface="Source Han Sans CN Regular" panose="020B0200000000000000" charset="-122"/>
              <a:cs typeface="Source Han Sans CN Regular" panose="020B0200000000000000" charset="-122"/>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4" name="颜色"/>
          <p:cNvSpPr txBox="1">
            <a:spLocks noGrp="1"/>
          </p:cNvSpPr>
          <p:nvPr>
            <p:ph type="title" idx="4294967295"/>
          </p:nvPr>
        </p:nvSpPr>
        <p:spPr>
          <a:xfrm>
            <a:off x="3734118" y="2900680"/>
            <a:ext cx="4478655" cy="792480"/>
          </a:xfrm>
          <a:prstGeom prst="rect">
            <a:avLst/>
          </a:prstGeom>
        </p:spPr>
        <p:txBody>
          <a:bodyPr lIns="0" tIns="0" rIns="0" bIns="0">
            <a:normAutofit/>
          </a:bodyPr>
          <a:lstStyle>
            <a:lvl1pPr defTabSz="695960">
              <a:lnSpc>
                <a:spcPct val="130000"/>
              </a:lnSpc>
              <a:defRPr sz="5000">
                <a:solidFill>
                  <a:srgbClr val="000000"/>
                </a:solidFill>
                <a:latin typeface="方正兰亭黑简体" panose="02000000000000000000" charset="-122"/>
                <a:ea typeface="方正兰亭黑简体" panose="02000000000000000000" charset="-122"/>
                <a:cs typeface="方正兰亭黑简体" panose="02000000000000000000" charset="-122"/>
                <a:sym typeface="方正兰亭黑简体" panose="02000000000000000000" charset="-122"/>
              </a:defRPr>
            </a:lvl1pPr>
          </a:lstStyle>
          <a:p>
            <a:pPr algn="ctr"/>
            <a:r>
              <a:rPr lang="zh-CN" sz="3600">
                <a:solidFill>
                  <a:schemeClr val="bg1"/>
                </a:solidFill>
                <a:latin typeface="Source Han Sans CN Regular" panose="020B0200000000000000" charset="-122"/>
                <a:ea typeface="Source Han Sans CN Regular" panose="020B0200000000000000" charset="-122"/>
              </a:rPr>
              <a:t>研究背景及意义</a:t>
            </a:r>
            <a:endParaRPr lang="zh-CN" sz="3600">
              <a:solidFill>
                <a:schemeClr val="bg1"/>
              </a:solidFill>
              <a:latin typeface="Source Han Sans CN Regular" panose="020B0200000000000000" charset="-122"/>
              <a:ea typeface="Source Han Sans CN Regular" panose="020B0200000000000000" charset="-122"/>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p:cNvSpPr txBox="1"/>
          <p:nvPr/>
        </p:nvSpPr>
        <p:spPr>
          <a:xfrm>
            <a:off x="882015" y="1224406"/>
            <a:ext cx="5656229" cy="379477"/>
          </a:xfrm>
          <a:prstGeom prst="rect">
            <a:avLst/>
          </a:prstGeom>
        </p:spPr>
        <p:txBody>
          <a:bodyPr lIns="0" tIns="41148" rIns="0" bIns="4114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zh-CN" altLang="en-US" sz="3200" b="1" dirty="0">
                <a:solidFill>
                  <a:schemeClr val="tx1"/>
                </a:solidFill>
                <a:latin typeface="Source Han Sans CN Bold" panose="020B0200000000000000" charset="-122"/>
                <a:ea typeface="Source Han Sans CN Bold" panose="020B0200000000000000" charset="-122"/>
                <a:cs typeface="Source Han Sans CN Bold" panose="020B0200000000000000" charset="-122"/>
              </a:rPr>
              <a:t>研究背景</a:t>
            </a:r>
            <a:endParaRPr lang="zh-CN" altLang="en-US" sz="3200" b="1" dirty="0">
              <a:solidFill>
                <a:schemeClr val="tx1"/>
              </a:solidFill>
              <a:latin typeface="Source Han Sans CN Bold" panose="020B0200000000000000" charset="-122"/>
              <a:ea typeface="Source Han Sans CN Bold" panose="020B0200000000000000" charset="-122"/>
              <a:cs typeface="Source Han Sans CN Bold" panose="020B0200000000000000" charset="-122"/>
            </a:endParaRPr>
          </a:p>
        </p:txBody>
      </p:sp>
      <p:sp>
        <p:nvSpPr>
          <p:cNvPr id="5" name="文本框 4"/>
          <p:cNvSpPr txBox="1"/>
          <p:nvPr/>
        </p:nvSpPr>
        <p:spPr>
          <a:xfrm>
            <a:off x="571500" y="1837055"/>
            <a:ext cx="10497820" cy="4410710"/>
          </a:xfrm>
          <a:prstGeom prst="rect">
            <a:avLst/>
          </a:prstGeom>
          <a:noFill/>
        </p:spPr>
        <p:txBody>
          <a:bodyPr wrap="square" rtlCol="0" anchor="t">
            <a:noAutofit/>
          </a:bodyPr>
          <a:lstStyle/>
          <a:p>
            <a:pPr algn="l" fontAlgn="auto">
              <a:lnSpc>
                <a:spcPct val="140000"/>
              </a:lnSpc>
              <a:buClrTx/>
              <a:buSzTx/>
              <a:buFontTx/>
            </a:pPr>
            <a:r>
              <a:rPr sz="1800" dirty="0">
                <a:solidFill>
                  <a:schemeClr val="tx1"/>
                </a:solidFill>
                <a:latin typeface="Source Han Sans CN Regular" panose="020B0200000000000000" charset="-122"/>
                <a:ea typeface="Source Han Sans CN Regular" panose="020B0200000000000000" charset="-122"/>
                <a:cs typeface="Source Han Sans CN Regular" panose="020B0200000000000000" charset="-122"/>
              </a:rPr>
              <a:t> </a:t>
            </a:r>
            <a:r>
              <a:rPr lang="en-US" sz="1800" dirty="0">
                <a:solidFill>
                  <a:schemeClr val="tx1"/>
                </a:solidFill>
                <a:latin typeface="Source Han Sans CN Regular" panose="020B0200000000000000" charset="-122"/>
                <a:ea typeface="Source Han Sans CN Regular" panose="020B0200000000000000" charset="-122"/>
                <a:cs typeface="Source Han Sans CN Regular" panose="020B0200000000000000" charset="-122"/>
              </a:rPr>
              <a:t>   </a:t>
            </a:r>
            <a:r>
              <a:rPr sz="1800" dirty="0">
                <a:latin typeface="Source Han Sans CN Regular" panose="020B0200000000000000" charset="-122"/>
                <a:ea typeface="Source Han Sans CN Regular" panose="020B0200000000000000" charset="-122"/>
                <a:cs typeface="Source Han Sans CN Regular" panose="020B0200000000000000" charset="-122"/>
                <a:sym typeface="+mn-ea"/>
              </a:rPr>
              <a:t>随着软件开发项目的复杂性和规模不断增加，传统的项目管理方法已经难以满足现代开发团队对效率、质量和实时反馈的需求。开发者项目健康监控作为一种新兴的管理手段，通过实时监控项目的进度、质量、团队协作和风险等关键因素，能够帮助团队及时发现潜在问题，优化决策过程。</a:t>
            </a:r>
            <a:endParaRPr sz="1800" dirty="0">
              <a:latin typeface="Source Han Sans CN Regular" panose="020B0200000000000000" charset="-122"/>
              <a:ea typeface="Source Han Sans CN Regular" panose="020B0200000000000000" charset="-122"/>
              <a:cs typeface="Source Han Sans CN Regular" panose="020B0200000000000000" charset="-122"/>
              <a:sym typeface="+mn-ea"/>
            </a:endParaRPr>
          </a:p>
          <a:p>
            <a:pPr indent="457200" algn="l" fontAlgn="auto">
              <a:lnSpc>
                <a:spcPct val="140000"/>
              </a:lnSpc>
              <a:buClrTx/>
              <a:buSzTx/>
              <a:buFontTx/>
            </a:pPr>
            <a:r>
              <a:rPr sz="1800" dirty="0">
                <a:latin typeface="Source Han Sans CN Regular" panose="020B0200000000000000" charset="-122"/>
                <a:ea typeface="Source Han Sans CN Regular" panose="020B0200000000000000" charset="-122"/>
                <a:cs typeface="Source Han Sans CN Regular" panose="020B0200000000000000" charset="-122"/>
                <a:sym typeface="+mn-ea"/>
              </a:rPr>
              <a:t>然而，现有的项目健康监控大多依赖文本报告或静态表格，缺乏直观性和互动性，难以呈现项目的实时动态。随着数据可视化技术的迅速发展，基于可视化的监控工具应运而生。可视化技术能够将复杂的数据通过图表、仪表盘等形式直观呈现，提升信息获取的效率和准确性，从而增强开发团队对项目状态的掌控力。</a:t>
            </a:r>
            <a:endParaRPr sz="1800" dirty="0">
              <a:latin typeface="Source Han Sans CN Regular" panose="020B0200000000000000" charset="-122"/>
              <a:ea typeface="Source Han Sans CN Regular" panose="020B0200000000000000" charset="-122"/>
              <a:cs typeface="Source Han Sans CN Regular" panose="020B0200000000000000" charset="-122"/>
              <a:sym typeface="+mn-ea"/>
            </a:endParaRPr>
          </a:p>
          <a:p>
            <a:pPr indent="457200" algn="l" fontAlgn="auto">
              <a:lnSpc>
                <a:spcPct val="140000"/>
              </a:lnSpc>
              <a:buClrTx/>
              <a:buSzTx/>
              <a:buFontTx/>
            </a:pPr>
            <a:r>
              <a:rPr sz="1800" dirty="0">
                <a:latin typeface="Source Han Sans CN Regular" panose="020B0200000000000000" charset="-122"/>
                <a:ea typeface="Source Han Sans CN Regular" panose="020B0200000000000000" charset="-122"/>
                <a:cs typeface="Source Han Sans CN Regular" panose="020B0200000000000000" charset="-122"/>
                <a:sym typeface="+mn-ea"/>
              </a:rPr>
              <a:t>在此背景下，探索如何通过数据可视化手段构建高效、直观的项目健康监控系统，成为提高项目管理质量、提升团队协作效率的关键所在。</a:t>
            </a:r>
            <a:endParaRPr sz="1800" dirty="0">
              <a:latin typeface="Source Han Sans CN Regular" panose="020B0200000000000000" charset="-122"/>
              <a:ea typeface="Source Han Sans CN Regular" panose="020B0200000000000000" charset="-122"/>
              <a:cs typeface="Source Han Sans CN Regular" panose="020B0200000000000000" charset="-122"/>
              <a:sym typeface="+mn-ea"/>
            </a:endParaRPr>
          </a:p>
          <a:p>
            <a:pPr indent="457200">
              <a:lnSpc>
                <a:spcPct val="140000"/>
              </a:lnSpc>
            </a:pPr>
            <a:endParaRPr lang="zh-CN" altLang="en-US" sz="2000" dirty="0">
              <a:latin typeface="Source Han Sans CN Regular" panose="020B0200000000000000" charset="-122"/>
              <a:ea typeface="Source Han Sans CN Regular" panose="020B0200000000000000" charset="-122"/>
              <a:cs typeface="Source Han Sans CN Regular" panose="020B0200000000000000" charset="-122"/>
              <a:sym typeface="+mn-ea"/>
            </a:endParaRPr>
          </a:p>
          <a:p>
            <a:pPr indent="457200">
              <a:lnSpc>
                <a:spcPct val="140000"/>
              </a:lnSpc>
            </a:pPr>
            <a:endParaRPr lang="zh-CN" altLang="en-US" sz="2000" dirty="0">
              <a:latin typeface="Source Han Sans CN Regular" panose="020B0200000000000000" charset="-122"/>
              <a:ea typeface="Source Han Sans CN Regular" panose="020B0200000000000000" charset="-122"/>
              <a:cs typeface="Source Han Sans CN Regular" panose="020B0200000000000000" charset="-122"/>
              <a:sym typeface="+mn-ea"/>
            </a:endParaRPr>
          </a:p>
        </p:txBody>
      </p:sp>
      <p:pic>
        <p:nvPicPr>
          <p:cNvPr id="6" name="图片 5" descr="资源 3@4x"/>
          <p:cNvPicPr>
            <a:picLocks noChangeAspect="1"/>
          </p:cNvPicPr>
          <p:nvPr userDrawn="1"/>
        </p:nvPicPr>
        <p:blipFill>
          <a:blip r:embed="rId1"/>
          <a:stretch>
            <a:fillRect/>
          </a:stretch>
        </p:blipFill>
        <p:spPr>
          <a:xfrm>
            <a:off x="9603105" y="414338"/>
            <a:ext cx="2175510" cy="45656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p:cNvSpPr txBox="1"/>
          <p:nvPr/>
        </p:nvSpPr>
        <p:spPr>
          <a:xfrm>
            <a:off x="707390" y="1322196"/>
            <a:ext cx="5656229" cy="379477"/>
          </a:xfrm>
          <a:prstGeom prst="rect">
            <a:avLst/>
          </a:prstGeom>
        </p:spPr>
        <p:txBody>
          <a:bodyPr lIns="0" tIns="41148" rIns="0" bIns="4114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zh-CN" altLang="en-US" sz="3200" b="1" dirty="0">
                <a:solidFill>
                  <a:schemeClr val="tx1"/>
                </a:solidFill>
                <a:latin typeface="Source Han Sans CN Bold" panose="020B0200000000000000" charset="-122"/>
                <a:ea typeface="Source Han Sans CN Bold" panose="020B0200000000000000" charset="-122"/>
                <a:cs typeface="Source Han Sans CN Bold" panose="020B0200000000000000" charset="-122"/>
              </a:rPr>
              <a:t>研究意义</a:t>
            </a:r>
            <a:endParaRPr lang="zh-CN" altLang="en-US" sz="3200" b="1" dirty="0">
              <a:solidFill>
                <a:schemeClr val="tx1"/>
              </a:solidFill>
              <a:latin typeface="Source Han Sans CN Bold" panose="020B0200000000000000" charset="-122"/>
              <a:ea typeface="Source Han Sans CN Bold" panose="020B0200000000000000" charset="-122"/>
              <a:cs typeface="Source Han Sans CN Bold" panose="020B0200000000000000" charset="-122"/>
            </a:endParaRPr>
          </a:p>
        </p:txBody>
      </p:sp>
      <p:pic>
        <p:nvPicPr>
          <p:cNvPr id="6" name="图片 5" descr="资源 3@4x"/>
          <p:cNvPicPr>
            <a:picLocks noChangeAspect="1"/>
          </p:cNvPicPr>
          <p:nvPr userDrawn="1"/>
        </p:nvPicPr>
        <p:blipFill>
          <a:blip r:embed="rId1"/>
          <a:stretch>
            <a:fillRect/>
          </a:stretch>
        </p:blipFill>
        <p:spPr>
          <a:xfrm>
            <a:off x="9603105" y="414338"/>
            <a:ext cx="2175510" cy="456565"/>
          </a:xfrm>
          <a:prstGeom prst="rect">
            <a:avLst/>
          </a:prstGeom>
        </p:spPr>
      </p:pic>
      <p:sp>
        <p:nvSpPr>
          <p:cNvPr id="2" name="Rectangle: Top Corners Rounded 11"/>
          <p:cNvSpPr/>
          <p:nvPr>
            <p:custDataLst>
              <p:tags r:id="rId2"/>
            </p:custDataLst>
          </p:nvPr>
        </p:nvSpPr>
        <p:spPr>
          <a:xfrm rot="10800000" flipH="1">
            <a:off x="2179962" y="2174673"/>
            <a:ext cx="46323" cy="559758"/>
          </a:xfrm>
          <a:prstGeom prst="round2SameRect">
            <a:avLst>
              <a:gd name="adj1" fmla="val 50000"/>
              <a:gd name="adj2" fmla="val 50000"/>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solidFill>
                <a:schemeClr val="bg1"/>
              </a:solidFill>
            </a:endParaRPr>
          </a:p>
        </p:txBody>
      </p:sp>
      <p:sp>
        <p:nvSpPr>
          <p:cNvPr id="3" name="TextBox 12"/>
          <p:cNvSpPr txBox="1"/>
          <p:nvPr>
            <p:custDataLst>
              <p:tags r:id="rId3"/>
            </p:custDataLst>
          </p:nvPr>
        </p:nvSpPr>
        <p:spPr>
          <a:xfrm>
            <a:off x="1718499" y="2089281"/>
            <a:ext cx="461462" cy="544668"/>
          </a:xfrm>
          <a:prstGeom prst="rect">
            <a:avLst/>
          </a:prstGeom>
          <a:noFill/>
        </p:spPr>
        <p:txBody>
          <a:bodyPr wrap="none" lIns="182889" tIns="91445" rIns="182889" bIns="91445">
            <a:noAutofit/>
          </a:bodyPr>
          <a:lstStyle/>
          <a:p>
            <a:pPr algn="r"/>
            <a:r>
              <a:rPr lang="id-ID" sz="3200" dirty="0"/>
              <a:t>1</a:t>
            </a:r>
            <a:endParaRPr lang="id-ID" sz="3200" dirty="0"/>
          </a:p>
        </p:txBody>
      </p:sp>
      <p:sp>
        <p:nvSpPr>
          <p:cNvPr id="15" name="文本框 14"/>
          <p:cNvSpPr txBox="1"/>
          <p:nvPr>
            <p:custDataLst>
              <p:tags r:id="rId4"/>
            </p:custDataLst>
          </p:nvPr>
        </p:nvSpPr>
        <p:spPr>
          <a:xfrm>
            <a:off x="2332942" y="2022502"/>
            <a:ext cx="8252944" cy="865505"/>
          </a:xfrm>
          <a:prstGeom prst="rect">
            <a:avLst/>
          </a:prstGeom>
          <a:noFill/>
        </p:spPr>
        <p:txBody>
          <a:bodyPr wrap="square">
            <a:spAutoFit/>
          </a:bodyPr>
          <a:lstStyle/>
          <a:p>
            <a:pPr>
              <a:lnSpc>
                <a:spcPct val="140000"/>
              </a:lnSpc>
            </a:pPr>
            <a:r>
              <a:rPr lang="zh-CN" altLang="en-US" b="1" dirty="0">
                <a:solidFill>
                  <a:schemeClr val="tx1"/>
                </a:solidFill>
                <a:latin typeface="Source Han Sans CN Regular" panose="020B0200000000000000" charset="-122"/>
                <a:ea typeface="Source Han Sans CN Regular" panose="020B0200000000000000" charset="-122"/>
                <a:cs typeface="Source Han Sans CN Regular" panose="020B0200000000000000" charset="-122"/>
              </a:rPr>
              <a:t>提升项目管理效率。</a:t>
            </a:r>
            <a:r>
              <a:rPr lang="zh-CN" altLang="en-US" dirty="0">
                <a:solidFill>
                  <a:schemeClr val="tx1"/>
                </a:solidFill>
                <a:latin typeface="Source Han Sans CN Regular" panose="020B0200000000000000" charset="-122"/>
                <a:ea typeface="Source Han Sans CN Regular" panose="020B0200000000000000" charset="-122"/>
                <a:cs typeface="Source Han Sans CN Regular" panose="020B0200000000000000" charset="-122"/>
              </a:rPr>
              <a:t>数据可视化能够直观呈现项目健康状况，帮助项目管理者快速获取关键信息，做出及时决策，从而提高管理效率。</a:t>
            </a:r>
            <a:endParaRPr lang="zh-CN" altLang="en-US" dirty="0">
              <a:solidFill>
                <a:schemeClr val="tx1"/>
              </a:solidFill>
              <a:latin typeface="Source Han Sans CN Regular" panose="020B0200000000000000" charset="-122"/>
              <a:ea typeface="Source Han Sans CN Regular" panose="020B0200000000000000" charset="-122"/>
              <a:cs typeface="Source Han Sans CN Regular" panose="020B0200000000000000" charset="-122"/>
            </a:endParaRPr>
          </a:p>
        </p:txBody>
      </p:sp>
      <p:sp>
        <p:nvSpPr>
          <p:cNvPr id="16" name="Rectangle: Top Corners Rounded 11"/>
          <p:cNvSpPr/>
          <p:nvPr>
            <p:custDataLst>
              <p:tags r:id="rId5"/>
            </p:custDataLst>
          </p:nvPr>
        </p:nvSpPr>
        <p:spPr>
          <a:xfrm rot="10800000" flipH="1">
            <a:off x="2179962" y="3259120"/>
            <a:ext cx="46323" cy="559758"/>
          </a:xfrm>
          <a:prstGeom prst="round2SameRect">
            <a:avLst>
              <a:gd name="adj1" fmla="val 50000"/>
              <a:gd name="adj2" fmla="val 50000"/>
            </a:avLst>
          </a:prstGeom>
          <a:solidFill>
            <a:srgbClr val="00D3E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solidFill>
                <a:schemeClr val="bg1"/>
              </a:solidFill>
            </a:endParaRPr>
          </a:p>
        </p:txBody>
      </p:sp>
      <p:sp>
        <p:nvSpPr>
          <p:cNvPr id="17" name="TextBox 12"/>
          <p:cNvSpPr txBox="1"/>
          <p:nvPr>
            <p:custDataLst>
              <p:tags r:id="rId6"/>
            </p:custDataLst>
          </p:nvPr>
        </p:nvSpPr>
        <p:spPr>
          <a:xfrm>
            <a:off x="1718499" y="3173728"/>
            <a:ext cx="461462" cy="544668"/>
          </a:xfrm>
          <a:prstGeom prst="rect">
            <a:avLst/>
          </a:prstGeom>
          <a:noFill/>
        </p:spPr>
        <p:txBody>
          <a:bodyPr wrap="none" lIns="182889" tIns="91445" rIns="182889" bIns="91445">
            <a:noAutofit/>
          </a:bodyPr>
          <a:lstStyle/>
          <a:p>
            <a:pPr algn="r"/>
            <a:r>
              <a:rPr lang="en-US" altLang="zh-CN" sz="3200" dirty="0"/>
              <a:t>2</a:t>
            </a:r>
            <a:endParaRPr lang="id-ID" sz="3200" dirty="0"/>
          </a:p>
        </p:txBody>
      </p:sp>
      <p:sp>
        <p:nvSpPr>
          <p:cNvPr id="18" name="文本框 17"/>
          <p:cNvSpPr txBox="1"/>
          <p:nvPr>
            <p:custDataLst>
              <p:tags r:id="rId7"/>
            </p:custDataLst>
          </p:nvPr>
        </p:nvSpPr>
        <p:spPr>
          <a:xfrm>
            <a:off x="2332942" y="3106949"/>
            <a:ext cx="8252944" cy="865505"/>
          </a:xfrm>
          <a:prstGeom prst="rect">
            <a:avLst/>
          </a:prstGeom>
          <a:noFill/>
        </p:spPr>
        <p:txBody>
          <a:bodyPr wrap="square">
            <a:spAutoFit/>
          </a:bodyPr>
          <a:lstStyle/>
          <a:p>
            <a:pPr>
              <a:lnSpc>
                <a:spcPct val="140000"/>
              </a:lnSpc>
            </a:pPr>
            <a:r>
              <a:rPr lang="zh-CN" altLang="en-US" b="1" dirty="0">
                <a:latin typeface="Source Han Sans CN Regular" panose="020B0200000000000000" charset="-122"/>
                <a:ea typeface="Source Han Sans CN Regular" panose="020B0200000000000000" charset="-122"/>
                <a:cs typeface="Source Han Sans CN Regular" panose="020B0200000000000000" charset="-122"/>
                <a:sym typeface="+mn-ea"/>
              </a:rPr>
              <a:t>增强团队协作与沟通。</a:t>
            </a:r>
            <a:r>
              <a:rPr lang="zh-CN" altLang="en-US" sz="1800" dirty="0">
                <a:solidFill>
                  <a:schemeClr val="tx1"/>
                </a:solidFill>
                <a:latin typeface="Source Han Sans CN Regular" panose="020B0200000000000000" charset="-122"/>
                <a:ea typeface="Source Han Sans CN Regular" panose="020B0200000000000000" charset="-122"/>
                <a:cs typeface="Source Han Sans CN Regular" panose="020B0200000000000000" charset="-122"/>
              </a:rPr>
              <a:t>通过定制化的可视化视图，团队成员能够轻松理解与自己相关的项目信息，促进更高效的沟通与协作。</a:t>
            </a:r>
            <a:endParaRPr lang="zh-CN" altLang="en-US" sz="1800" dirty="0">
              <a:solidFill>
                <a:schemeClr val="tx1"/>
              </a:solidFill>
              <a:latin typeface="Source Han Sans CN Regular" panose="020B0200000000000000" charset="-122"/>
              <a:ea typeface="Source Han Sans CN Regular" panose="020B0200000000000000" charset="-122"/>
              <a:cs typeface="Source Han Sans CN Regular" panose="020B0200000000000000" charset="-122"/>
            </a:endParaRPr>
          </a:p>
        </p:txBody>
      </p:sp>
      <p:sp>
        <p:nvSpPr>
          <p:cNvPr id="19" name="Rectangle: Top Corners Rounded 11"/>
          <p:cNvSpPr/>
          <p:nvPr>
            <p:custDataLst>
              <p:tags r:id="rId8"/>
            </p:custDataLst>
          </p:nvPr>
        </p:nvSpPr>
        <p:spPr>
          <a:xfrm rot="10800000" flipH="1">
            <a:off x="2179962" y="4305753"/>
            <a:ext cx="46323" cy="559758"/>
          </a:xfrm>
          <a:prstGeom prst="round2SameRect">
            <a:avLst>
              <a:gd name="adj1" fmla="val 50000"/>
              <a:gd name="adj2" fmla="val 50000"/>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solidFill>
                <a:schemeClr val="bg1"/>
              </a:solidFill>
            </a:endParaRPr>
          </a:p>
        </p:txBody>
      </p:sp>
      <p:sp>
        <p:nvSpPr>
          <p:cNvPr id="20" name="TextBox 12"/>
          <p:cNvSpPr txBox="1"/>
          <p:nvPr>
            <p:custDataLst>
              <p:tags r:id="rId9"/>
            </p:custDataLst>
          </p:nvPr>
        </p:nvSpPr>
        <p:spPr>
          <a:xfrm>
            <a:off x="1718499" y="4220361"/>
            <a:ext cx="461462" cy="544668"/>
          </a:xfrm>
          <a:prstGeom prst="rect">
            <a:avLst/>
          </a:prstGeom>
          <a:noFill/>
        </p:spPr>
        <p:txBody>
          <a:bodyPr wrap="none" lIns="182889" tIns="91445" rIns="182889" bIns="91445">
            <a:noAutofit/>
          </a:bodyPr>
          <a:lstStyle/>
          <a:p>
            <a:pPr algn="r"/>
            <a:r>
              <a:rPr lang="en-US" altLang="zh-CN" sz="3200" dirty="0"/>
              <a:t>3</a:t>
            </a:r>
            <a:endParaRPr lang="id-ID" sz="3200" dirty="0"/>
          </a:p>
        </p:txBody>
      </p:sp>
      <p:sp>
        <p:nvSpPr>
          <p:cNvPr id="21" name="文本框 20"/>
          <p:cNvSpPr txBox="1"/>
          <p:nvPr>
            <p:custDataLst>
              <p:tags r:id="rId10"/>
            </p:custDataLst>
          </p:nvPr>
        </p:nvSpPr>
        <p:spPr>
          <a:xfrm>
            <a:off x="2332942" y="4153582"/>
            <a:ext cx="8252944" cy="865505"/>
          </a:xfrm>
          <a:prstGeom prst="rect">
            <a:avLst/>
          </a:prstGeom>
          <a:noFill/>
        </p:spPr>
        <p:txBody>
          <a:bodyPr wrap="square">
            <a:spAutoFit/>
          </a:bodyPr>
          <a:lstStyle/>
          <a:p>
            <a:pPr>
              <a:lnSpc>
                <a:spcPct val="140000"/>
              </a:lnSpc>
            </a:pPr>
            <a:r>
              <a:rPr lang="zh-CN" altLang="en-US" b="1" dirty="0">
                <a:ea typeface="Source Han Sans CN Regular" panose="020B0200000000000000" charset="-122"/>
              </a:rPr>
              <a:t>及时识别潜在风险。</a:t>
            </a:r>
            <a:r>
              <a:rPr lang="zh-CN" altLang="en-US" dirty="0">
                <a:ea typeface="Source Han Sans CN Regular" panose="020B0200000000000000" charset="-122"/>
              </a:rPr>
              <a:t>可视化工具能够实时监控关键指标，提前发现项目中的潜在问题，帮助团队及时应对并降低风险。</a:t>
            </a:r>
            <a:endParaRPr lang="zh-CN" altLang="en-US" dirty="0">
              <a:ea typeface="Source Han Sans CN Regular" panose="020B0200000000000000" charset="-122"/>
            </a:endParaRPr>
          </a:p>
        </p:txBody>
      </p:sp>
      <p:sp>
        <p:nvSpPr>
          <p:cNvPr id="4" name="TextBox 12"/>
          <p:cNvSpPr txBox="1"/>
          <p:nvPr>
            <p:custDataLst>
              <p:tags r:id="rId11"/>
            </p:custDataLst>
          </p:nvPr>
        </p:nvSpPr>
        <p:spPr>
          <a:xfrm>
            <a:off x="1718499" y="5266841"/>
            <a:ext cx="461462" cy="544668"/>
          </a:xfrm>
          <a:prstGeom prst="rect">
            <a:avLst/>
          </a:prstGeom>
          <a:noFill/>
        </p:spPr>
        <p:txBody>
          <a:bodyPr wrap="none" lIns="182889" tIns="91445" rIns="182889" bIns="91445">
            <a:noAutofit/>
          </a:bodyPr>
          <a:p>
            <a:pPr algn="r"/>
            <a:r>
              <a:rPr lang="en-US" altLang="id-ID" sz="3200" dirty="0"/>
              <a:t>4</a:t>
            </a:r>
            <a:endParaRPr lang="en-US" altLang="id-ID" sz="3200" dirty="0"/>
          </a:p>
        </p:txBody>
      </p:sp>
      <p:sp>
        <p:nvSpPr>
          <p:cNvPr id="5" name="Rectangle: Top Corners Rounded 11"/>
          <p:cNvSpPr/>
          <p:nvPr>
            <p:custDataLst>
              <p:tags r:id="rId12"/>
            </p:custDataLst>
          </p:nvPr>
        </p:nvSpPr>
        <p:spPr>
          <a:xfrm rot="10800000" flipH="1">
            <a:off x="2179962" y="5352233"/>
            <a:ext cx="46323" cy="559758"/>
          </a:xfrm>
          <a:prstGeom prst="round2SameRect">
            <a:avLst>
              <a:gd name="adj1" fmla="val 50000"/>
              <a:gd name="adj2" fmla="val 50000"/>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a:endParaRPr>
              <a:solidFill>
                <a:schemeClr val="bg1"/>
              </a:solidFill>
            </a:endParaRPr>
          </a:p>
        </p:txBody>
      </p:sp>
      <p:sp>
        <p:nvSpPr>
          <p:cNvPr id="7" name="文本框 6"/>
          <p:cNvSpPr txBox="1"/>
          <p:nvPr/>
        </p:nvSpPr>
        <p:spPr>
          <a:xfrm>
            <a:off x="2332355" y="5377815"/>
            <a:ext cx="8155940" cy="645160"/>
          </a:xfrm>
          <a:prstGeom prst="rect">
            <a:avLst/>
          </a:prstGeom>
          <a:noFill/>
        </p:spPr>
        <p:txBody>
          <a:bodyPr wrap="square" rtlCol="0">
            <a:spAutoFit/>
          </a:bodyPr>
          <a:p>
            <a:r>
              <a:rPr lang="zh-CN" altLang="en-US" b="1"/>
              <a:t>优化决策过程与敏捷发展</a:t>
            </a:r>
            <a:r>
              <a:rPr lang="zh-CN" altLang="en-US"/>
              <a:t>。通过趋势分析和实时数据支持，数据可视化有助于项目管理者进行准确预测和决策，推动项目敏捷开发和持续改进。</a:t>
            </a:r>
            <a:endParaRPr lang="zh-CN" alt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4" name="颜色"/>
          <p:cNvSpPr txBox="1">
            <a:spLocks noGrp="1"/>
          </p:cNvSpPr>
          <p:nvPr>
            <p:ph type="title" idx="4294967295"/>
          </p:nvPr>
        </p:nvSpPr>
        <p:spPr>
          <a:xfrm>
            <a:off x="3734118" y="2900680"/>
            <a:ext cx="4478655" cy="792480"/>
          </a:xfrm>
          <a:prstGeom prst="rect">
            <a:avLst/>
          </a:prstGeom>
        </p:spPr>
        <p:txBody>
          <a:bodyPr lIns="0" tIns="0" rIns="0" bIns="0">
            <a:normAutofit/>
          </a:bodyPr>
          <a:lstStyle>
            <a:lvl1pPr defTabSz="695960">
              <a:lnSpc>
                <a:spcPct val="130000"/>
              </a:lnSpc>
              <a:defRPr sz="5000">
                <a:solidFill>
                  <a:srgbClr val="000000"/>
                </a:solidFill>
                <a:latin typeface="方正兰亭黑简体" panose="02000000000000000000" charset="-122"/>
                <a:ea typeface="方正兰亭黑简体" panose="02000000000000000000" charset="-122"/>
                <a:cs typeface="方正兰亭黑简体" panose="02000000000000000000" charset="-122"/>
                <a:sym typeface="方正兰亭黑简体" panose="02000000000000000000" charset="-122"/>
              </a:defRPr>
            </a:lvl1pPr>
          </a:lstStyle>
          <a:p>
            <a:pPr algn="ctr"/>
            <a:r>
              <a:rPr lang="zh-CN" sz="3600">
                <a:solidFill>
                  <a:schemeClr val="bg1"/>
                </a:solidFill>
                <a:latin typeface="Source Han Sans CN Regular" panose="020B0200000000000000" charset="-122"/>
                <a:ea typeface="Source Han Sans CN Regular" panose="020B0200000000000000" charset="-122"/>
              </a:rPr>
              <a:t>设计思路</a:t>
            </a:r>
            <a:endParaRPr lang="zh-CN" sz="3600">
              <a:solidFill>
                <a:schemeClr val="bg1"/>
              </a:solidFill>
              <a:latin typeface="Source Han Sans CN Regular" panose="020B0200000000000000" charset="-122"/>
              <a:ea typeface="Source Han Sans CN Regular" panose="020B0200000000000000" charset="-122"/>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资源 3@4x"/>
          <p:cNvPicPr>
            <a:picLocks noChangeAspect="1"/>
          </p:cNvPicPr>
          <p:nvPr userDrawn="1"/>
        </p:nvPicPr>
        <p:blipFill>
          <a:blip r:embed="rId1"/>
          <a:stretch>
            <a:fillRect/>
          </a:stretch>
        </p:blipFill>
        <p:spPr>
          <a:xfrm>
            <a:off x="9603105" y="414338"/>
            <a:ext cx="2175510" cy="456565"/>
          </a:xfrm>
          <a:prstGeom prst="rect">
            <a:avLst/>
          </a:prstGeom>
        </p:spPr>
      </p:pic>
      <p:sp>
        <p:nvSpPr>
          <p:cNvPr id="9" name="文本框 8"/>
          <p:cNvSpPr txBox="1"/>
          <p:nvPr>
            <p:custDataLst>
              <p:tags r:id="rId2"/>
            </p:custDataLst>
          </p:nvPr>
        </p:nvSpPr>
        <p:spPr>
          <a:xfrm>
            <a:off x="708025" y="1899285"/>
            <a:ext cx="10970895" cy="4776470"/>
          </a:xfrm>
          <a:prstGeom prst="rect">
            <a:avLst/>
          </a:prstGeom>
          <a:noFill/>
        </p:spPr>
        <p:txBody>
          <a:bodyPr wrap="square" rtlCol="0" anchor="t">
            <a:noAutofit/>
          </a:bodyPr>
          <a:lstStyle/>
          <a:p>
            <a:pPr indent="508000" fontAlgn="auto">
              <a:lnSpc>
                <a:spcPct val="200000"/>
              </a:lnSpc>
              <a:spcAft>
                <a:spcPts val="1200"/>
              </a:spcAft>
              <a:extLst>
                <a:ext uri="{35155182-B16C-46BC-9424-99874614C6A1}">
                  <wpsdc:indentchars xmlns:wpsdc="http://www.wps.cn/officeDocument/2017/drawingmlCustomData" val="200" checksum="282533468"/>
                </a:ext>
              </a:extLst>
            </a:pPr>
            <a:r>
              <a:rPr lang="zh-CN" altLang="en-US" sz="2000" dirty="0">
                <a:latin typeface="Source Han Sans CN Regular" panose="020B0200000000000000" charset="-122"/>
                <a:ea typeface="Source Han Sans CN Regular" panose="020B0200000000000000" charset="-122"/>
                <a:cs typeface="Source Han Sans CN Regular" panose="020B0200000000000000" charset="-122"/>
              </a:rPr>
              <a:t>在本研究中，我们基于</a:t>
            </a:r>
            <a:r>
              <a:rPr lang="en-US" altLang="zh-CN" sz="2000" dirty="0">
                <a:latin typeface="Source Han Sans CN Regular" panose="020B0200000000000000" charset="-122"/>
                <a:ea typeface="Source Han Sans CN Regular" panose="020B0200000000000000" charset="-122"/>
                <a:cs typeface="Source Han Sans CN Regular" panose="020B0200000000000000" charset="-122"/>
              </a:rPr>
              <a:t>OpenDigger</a:t>
            </a:r>
            <a:r>
              <a:rPr lang="zh-CN" altLang="en-US" sz="2000" dirty="0">
                <a:latin typeface="Source Han Sans CN Regular" panose="020B0200000000000000" charset="-122"/>
                <a:ea typeface="Source Han Sans CN Regular" panose="020B0200000000000000" charset="-122"/>
                <a:cs typeface="Source Han Sans CN Regular" panose="020B0200000000000000" charset="-122"/>
              </a:rPr>
              <a:t>工具分析</a:t>
            </a:r>
            <a:r>
              <a:rPr lang="en-US" altLang="zh-CN" sz="2000" dirty="0">
                <a:latin typeface="Source Han Sans CN Regular" panose="020B0200000000000000" charset="-122"/>
                <a:ea typeface="Source Han Sans CN Regular" panose="020B0200000000000000" charset="-122"/>
                <a:cs typeface="Source Han Sans CN Regular" panose="020B0200000000000000" charset="-122"/>
              </a:rPr>
              <a:t>GitHub</a:t>
            </a:r>
            <a:r>
              <a:rPr lang="zh-CN" altLang="en-US" sz="2000" dirty="0">
                <a:latin typeface="Source Han Sans CN Regular" panose="020B0200000000000000" charset="-122"/>
                <a:ea typeface="Source Han Sans CN Regular" panose="020B0200000000000000" charset="-122"/>
                <a:cs typeface="Source Han Sans CN Regular" panose="020B0200000000000000" charset="-122"/>
              </a:rPr>
              <a:t>全域日志数据、开发者数据以及仓库数据，选取了活跃开发者的日志数据进行深入分析。</a:t>
            </a:r>
            <a:r>
              <a:rPr lang="en-US" altLang="zh-CN" sz="2000" dirty="0">
                <a:latin typeface="Source Han Sans CN Regular" panose="020B0200000000000000" charset="-122"/>
                <a:ea typeface="Source Han Sans CN Regular" panose="020B0200000000000000" charset="-122"/>
                <a:cs typeface="Source Han Sans CN Regular" panose="020B0200000000000000" charset="-122"/>
              </a:rPr>
              <a:t>OpenDigger</a:t>
            </a:r>
            <a:r>
              <a:rPr lang="zh-CN" altLang="en-US" sz="2000" dirty="0">
                <a:latin typeface="Source Han Sans CN Regular" panose="020B0200000000000000" charset="-122"/>
                <a:ea typeface="Source Han Sans CN Regular" panose="020B0200000000000000" charset="-122"/>
                <a:cs typeface="Source Han Sans CN Regular" panose="020B0200000000000000" charset="-122"/>
              </a:rPr>
              <a:t>工具能够高效地提取、处理和分析大规模的</a:t>
            </a:r>
            <a:r>
              <a:rPr lang="en-US" altLang="zh-CN" sz="2000" dirty="0">
                <a:latin typeface="Source Han Sans CN Regular" panose="020B0200000000000000" charset="-122"/>
                <a:ea typeface="Source Han Sans CN Regular" panose="020B0200000000000000" charset="-122"/>
                <a:cs typeface="Source Han Sans CN Regular" panose="020B0200000000000000" charset="-122"/>
              </a:rPr>
              <a:t>GitHub</a:t>
            </a:r>
            <a:r>
              <a:rPr lang="zh-CN" altLang="en-US" sz="2000" dirty="0">
                <a:latin typeface="Source Han Sans CN Regular" panose="020B0200000000000000" charset="-122"/>
                <a:ea typeface="Source Han Sans CN Regular" panose="020B0200000000000000" charset="-122"/>
                <a:cs typeface="Source Han Sans CN Regular" panose="020B0200000000000000" charset="-122"/>
              </a:rPr>
              <a:t>数据，支持我们对开发者产生的事务数据进行详细的评估。</a:t>
            </a:r>
            <a:endParaRPr lang="zh-CN" altLang="en-US" sz="2000" dirty="0">
              <a:latin typeface="Source Han Sans CN Regular" panose="020B0200000000000000" charset="-122"/>
              <a:ea typeface="Source Han Sans CN Regular" panose="020B0200000000000000" charset="-122"/>
              <a:cs typeface="Source Han Sans CN Regular" panose="020B0200000000000000" charset="-122"/>
            </a:endParaRPr>
          </a:p>
          <a:p>
            <a:pPr indent="508000" fontAlgn="auto">
              <a:lnSpc>
                <a:spcPct val="200000"/>
              </a:lnSpc>
              <a:spcAft>
                <a:spcPts val="1200"/>
              </a:spcAft>
              <a:extLst>
                <a:ext uri="{35155182-B16C-46BC-9424-99874614C6A1}">
                  <wpsdc:indentchars xmlns:wpsdc="http://www.wps.cn/officeDocument/2017/drawingmlCustomData" val="200" checksum="282533468"/>
                </a:ext>
              </a:extLst>
            </a:pPr>
            <a:r>
              <a:rPr lang="zh-CN" altLang="en-US" sz="2000" dirty="0">
                <a:latin typeface="Source Han Sans CN Regular" panose="020B0200000000000000" charset="-122"/>
                <a:ea typeface="Source Han Sans CN Regular" panose="020B0200000000000000" charset="-122"/>
                <a:cs typeface="Source Han Sans CN Regular" panose="020B0200000000000000" charset="-122"/>
              </a:rPr>
              <a:t>将从四个核心维度对开发者进行评估：</a:t>
            </a:r>
            <a:r>
              <a:rPr lang="zh-CN" altLang="en-US" sz="2000" b="1" dirty="0">
                <a:latin typeface="Source Han Sans CN Regular" panose="020B0200000000000000" charset="-122"/>
                <a:ea typeface="Source Han Sans CN Regular" panose="020B0200000000000000" charset="-122"/>
                <a:cs typeface="Source Han Sans CN Regular" panose="020B0200000000000000" charset="-122"/>
              </a:rPr>
              <a:t>开发者活跃度、开发者贡献度、代码质量、项目趋势</a:t>
            </a:r>
            <a:r>
              <a:rPr lang="zh-CN" altLang="en-US" sz="2000" dirty="0">
                <a:latin typeface="Source Han Sans CN Regular" panose="020B0200000000000000" charset="-122"/>
                <a:ea typeface="Source Han Sans CN Regular" panose="020B0200000000000000" charset="-122"/>
                <a:cs typeface="Source Han Sans CN Regular" panose="020B0200000000000000" charset="-122"/>
              </a:rPr>
              <a:t>。其中，开发者活跃度反映了开发者在项目中的参与频率，开发者贡献度衡量其在项目中的贡献程度，代码质量则基于代码的质量评估指标进行分析，而项目趋势则关注项目的成长和未来潜力。</a:t>
            </a:r>
            <a:endParaRPr lang="zh-CN" altLang="en-US" sz="2000" dirty="0">
              <a:latin typeface="Source Han Sans CN Regular" panose="020B0200000000000000" charset="-122"/>
              <a:ea typeface="Source Han Sans CN Regular" panose="020B0200000000000000" charset="-122"/>
              <a:cs typeface="Source Han Sans CN Regular" panose="020B0200000000000000" charset="-122"/>
            </a:endParaRPr>
          </a:p>
        </p:txBody>
      </p:sp>
      <p:sp>
        <p:nvSpPr>
          <p:cNvPr id="2" name="Title 1"/>
          <p:cNvSpPr txBox="1"/>
          <p:nvPr/>
        </p:nvSpPr>
        <p:spPr>
          <a:xfrm>
            <a:off x="707390" y="1322196"/>
            <a:ext cx="5656229" cy="379477"/>
          </a:xfrm>
          <a:prstGeom prst="rect">
            <a:avLst/>
          </a:prstGeom>
        </p:spPr>
        <p:txBody>
          <a:bodyPr lIns="0" tIns="41148" rIns="0" bIns="4114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zh-CN" altLang="en-US" sz="3200" b="1" dirty="0">
                <a:solidFill>
                  <a:schemeClr val="tx1"/>
                </a:solidFill>
                <a:latin typeface="Source Han Sans CN Bold" panose="020B0200000000000000" charset="-122"/>
                <a:ea typeface="Source Han Sans CN Bold" panose="020B0200000000000000" charset="-122"/>
                <a:cs typeface="Source Han Sans CN Bold" panose="020B0200000000000000" charset="-122"/>
              </a:rPr>
              <a:t>设计思路</a:t>
            </a:r>
            <a:endParaRPr lang="zh-CN" altLang="en-US" sz="3200" b="1" dirty="0">
              <a:solidFill>
                <a:schemeClr val="tx1"/>
              </a:solidFill>
              <a:latin typeface="Source Han Sans CN Bold" panose="020B0200000000000000" charset="-122"/>
              <a:ea typeface="Source Han Sans CN Bold" panose="020B0200000000000000" charset="-122"/>
              <a:cs typeface="Source Han Sans CN Bold" panose="020B0200000000000000" charset="-122"/>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4" name="颜色"/>
          <p:cNvSpPr txBox="1">
            <a:spLocks noGrp="1"/>
          </p:cNvSpPr>
          <p:nvPr>
            <p:ph type="title" idx="4294967295"/>
          </p:nvPr>
        </p:nvSpPr>
        <p:spPr>
          <a:xfrm>
            <a:off x="3734118" y="2900680"/>
            <a:ext cx="4478655" cy="792480"/>
          </a:xfrm>
          <a:prstGeom prst="rect">
            <a:avLst/>
          </a:prstGeom>
        </p:spPr>
        <p:txBody>
          <a:bodyPr lIns="0" tIns="0" rIns="0" bIns="0">
            <a:normAutofit/>
          </a:bodyPr>
          <a:lstStyle>
            <a:lvl1pPr defTabSz="695960">
              <a:lnSpc>
                <a:spcPct val="130000"/>
              </a:lnSpc>
              <a:defRPr sz="5000">
                <a:solidFill>
                  <a:srgbClr val="000000"/>
                </a:solidFill>
                <a:latin typeface="方正兰亭黑简体" panose="02000000000000000000" charset="-122"/>
                <a:ea typeface="方正兰亭黑简体" panose="02000000000000000000" charset="-122"/>
                <a:cs typeface="方正兰亭黑简体" panose="02000000000000000000" charset="-122"/>
                <a:sym typeface="方正兰亭黑简体" panose="02000000000000000000" charset="-122"/>
              </a:defRPr>
            </a:lvl1pPr>
          </a:lstStyle>
          <a:p>
            <a:pPr algn="ctr"/>
            <a:r>
              <a:rPr lang="zh-CN" sz="3600">
                <a:solidFill>
                  <a:schemeClr val="bg1"/>
                </a:solidFill>
                <a:latin typeface="Source Han Sans CN Regular" panose="020B0200000000000000" charset="-122"/>
                <a:ea typeface="Source Han Sans CN Regular" panose="020B0200000000000000" charset="-122"/>
              </a:rPr>
              <a:t>得分评估模型</a:t>
            </a:r>
            <a:endParaRPr lang="zh-CN" sz="3600">
              <a:solidFill>
                <a:schemeClr val="bg1"/>
              </a:solidFill>
              <a:latin typeface="Source Han Sans CN Regular" panose="020B0200000000000000" charset="-122"/>
              <a:ea typeface="Source Han Sans CN Regular" panose="020B0200000000000000" charset="-122"/>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资源 3@4x"/>
          <p:cNvPicPr>
            <a:picLocks noChangeAspect="1"/>
          </p:cNvPicPr>
          <p:nvPr userDrawn="1"/>
        </p:nvPicPr>
        <p:blipFill>
          <a:blip r:embed="rId1"/>
          <a:stretch>
            <a:fillRect/>
          </a:stretch>
        </p:blipFill>
        <p:spPr>
          <a:xfrm>
            <a:off x="9603105" y="414338"/>
            <a:ext cx="2175510" cy="456565"/>
          </a:xfrm>
          <a:prstGeom prst="rect">
            <a:avLst/>
          </a:prstGeom>
        </p:spPr>
      </p:pic>
      <p:sp>
        <p:nvSpPr>
          <p:cNvPr id="3" name="文本框 2"/>
          <p:cNvSpPr txBox="1"/>
          <p:nvPr>
            <p:custDataLst>
              <p:tags r:id="rId2"/>
            </p:custDataLst>
          </p:nvPr>
        </p:nvSpPr>
        <p:spPr>
          <a:xfrm>
            <a:off x="1727200" y="3220720"/>
            <a:ext cx="4064000" cy="375285"/>
          </a:xfrm>
          <a:prstGeom prst="rect">
            <a:avLst/>
          </a:prstGeom>
          <a:noFill/>
        </p:spPr>
        <p:txBody>
          <a:bodyPr wrap="square" rtlCol="0">
            <a:noAutofit/>
          </a:bodyPr>
          <a:lstStyle/>
          <a:p>
            <a:endParaRPr lang="zh-CN" altLang="en-US"/>
          </a:p>
        </p:txBody>
      </p:sp>
      <p:graphicFrame>
        <p:nvGraphicFramePr>
          <p:cNvPr id="5" name="对象 4">
            <a:hlinkClick r:id="" action="ppaction://ole?verb=0"/>
          </p:cNvPr>
          <p:cNvGraphicFramePr>
            <a:graphicFrameLocks noChangeAspect="1"/>
          </p:cNvGraphicFramePr>
          <p:nvPr>
            <p:custDataLst>
              <p:tags r:id="rId3"/>
            </p:custDataLst>
          </p:nvPr>
        </p:nvGraphicFramePr>
        <p:xfrm>
          <a:off x="6038850" y="3321050"/>
          <a:ext cx="114300" cy="215900"/>
        </p:xfrm>
        <a:graphic>
          <a:graphicData uri="http://schemas.openxmlformats.org/presentationml/2006/ole">
            <mc:AlternateContent xmlns:mc="http://schemas.openxmlformats.org/markup-compatibility/2006">
              <mc:Choice xmlns:v="urn:schemas-microsoft-com:vml" Requires="v">
                <p:oleObj spid="_x0000_s16" name="" r:id="rId4" imgW="114300" imgH="215900" progId="Equation.KSEE3">
                  <p:embed/>
                </p:oleObj>
              </mc:Choice>
              <mc:Fallback>
                <p:oleObj name="" r:id="rId4" imgW="114300" imgH="215900" progId="Equation.KSEE3">
                  <p:embed/>
                  <p:pic>
                    <p:nvPicPr>
                      <p:cNvPr id="0" name="图片 1024"/>
                      <p:cNvPicPr/>
                      <p:nvPr/>
                    </p:nvPicPr>
                    <p:blipFill>
                      <a:blip r:embed="rId5"/>
                      <a:stretch>
                        <a:fillRect/>
                      </a:stretch>
                    </p:blipFill>
                    <p:spPr>
                      <a:xfrm>
                        <a:off x="6038850" y="3321050"/>
                        <a:ext cx="114300" cy="215900"/>
                      </a:xfrm>
                      <a:prstGeom prst="rect">
                        <a:avLst/>
                      </a:prstGeom>
                    </p:spPr>
                  </p:pic>
                </p:oleObj>
              </mc:Fallback>
            </mc:AlternateContent>
          </a:graphicData>
        </a:graphic>
      </p:graphicFrame>
      <p:sp>
        <p:nvSpPr>
          <p:cNvPr id="9" name="Title 1"/>
          <p:cNvSpPr txBox="1"/>
          <p:nvPr/>
        </p:nvSpPr>
        <p:spPr>
          <a:xfrm>
            <a:off x="707390" y="1322196"/>
            <a:ext cx="5656229" cy="379477"/>
          </a:xfrm>
          <a:prstGeom prst="rect">
            <a:avLst/>
          </a:prstGeom>
        </p:spPr>
        <p:txBody>
          <a:bodyPr lIns="0" tIns="41148" rIns="0" bIns="4114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zh-CN" altLang="en-US" sz="3200" b="1" dirty="0">
                <a:solidFill>
                  <a:schemeClr val="tx1"/>
                </a:solidFill>
                <a:latin typeface="Source Han Sans CN Bold" panose="020B0200000000000000" charset="-122"/>
                <a:ea typeface="Source Han Sans CN Bold" panose="020B0200000000000000" charset="-122"/>
                <a:cs typeface="Source Han Sans CN Bold" panose="020B0200000000000000" charset="-122"/>
                <a:sym typeface="+mn-ea"/>
              </a:rPr>
              <a:t>开发者活跃度</a:t>
            </a:r>
            <a:endParaRPr lang="en-US" altLang="zh-CN" sz="3200" b="1" dirty="0">
              <a:solidFill>
                <a:schemeClr val="tx1"/>
              </a:solidFill>
              <a:latin typeface="Source Han Sans CN Bold" panose="020B0200000000000000" charset="-122"/>
              <a:ea typeface="Source Han Sans CN Bold" panose="020B0200000000000000" charset="-122"/>
              <a:cs typeface="Source Han Sans CN Bold" panose="020B0200000000000000" charset="-122"/>
            </a:endParaRPr>
          </a:p>
        </p:txBody>
      </p:sp>
      <p:sp>
        <p:nvSpPr>
          <p:cNvPr id="2" name="文本框 1"/>
          <p:cNvSpPr txBox="1"/>
          <p:nvPr/>
        </p:nvSpPr>
        <p:spPr>
          <a:xfrm>
            <a:off x="871220" y="1961515"/>
            <a:ext cx="10461625" cy="794385"/>
          </a:xfrm>
          <a:prstGeom prst="rect">
            <a:avLst/>
          </a:prstGeom>
          <a:noFill/>
        </p:spPr>
        <p:txBody>
          <a:bodyPr wrap="square" rtlCol="0">
            <a:noAutofit/>
          </a:bodyPr>
          <a:p>
            <a:r>
              <a:rPr lang="zh-CN" altLang="en-US"/>
              <a:t>开发者活跃度是一个统计型指标，提出了基于</a:t>
            </a:r>
            <a:r>
              <a:rPr lang="en-US" altLang="zh-CN"/>
              <a:t> GitHub </a:t>
            </a:r>
            <a:r>
              <a:rPr lang="zh-CN" altLang="en-US"/>
              <a:t>行为数据的加权活跃度算法，具体的计算方式</a:t>
            </a:r>
            <a:r>
              <a:rPr lang="zh-CN" altLang="en-US"/>
              <a:t>如下。</a:t>
            </a:r>
            <a:endParaRPr lang="zh-CN" altLang="en-US"/>
          </a:p>
        </p:txBody>
      </p:sp>
      <p:pic>
        <p:nvPicPr>
          <p:cNvPr id="4" name="图片 3"/>
          <p:cNvPicPr>
            <a:picLocks noChangeAspect="1"/>
          </p:cNvPicPr>
          <p:nvPr/>
        </p:nvPicPr>
        <p:blipFill>
          <a:blip r:embed="rId6"/>
          <a:stretch>
            <a:fillRect/>
          </a:stretch>
        </p:blipFill>
        <p:spPr>
          <a:xfrm>
            <a:off x="4883785" y="2393950"/>
            <a:ext cx="1695450" cy="460375"/>
          </a:xfrm>
          <a:prstGeom prst="rect">
            <a:avLst/>
          </a:prstGeom>
        </p:spPr>
      </p:pic>
      <p:sp>
        <p:nvSpPr>
          <p:cNvPr id="7" name="文本框 6"/>
          <p:cNvSpPr txBox="1"/>
          <p:nvPr/>
        </p:nvSpPr>
        <p:spPr>
          <a:xfrm>
            <a:off x="707390" y="5260340"/>
            <a:ext cx="10557510" cy="697230"/>
          </a:xfrm>
          <a:prstGeom prst="rect">
            <a:avLst/>
          </a:prstGeom>
          <a:noFill/>
        </p:spPr>
        <p:txBody>
          <a:bodyPr wrap="square" rtlCol="0">
            <a:noAutofit/>
          </a:bodyPr>
          <a:p>
            <a:r>
              <a:rPr lang="zh-CN" altLang="en-US"/>
              <a:t>其中的</a:t>
            </a:r>
            <a:r>
              <a:rPr lang="en-US" altLang="zh-CN"/>
              <a:t> Ad</a:t>
            </a:r>
            <a:r>
              <a:rPr lang="zh-CN" altLang="en-US"/>
              <a:t>为开发者活跃度，而</a:t>
            </a:r>
            <a:r>
              <a:rPr lang="en-US" altLang="zh-CN"/>
              <a:t> ci</a:t>
            </a:r>
            <a:r>
              <a:rPr lang="zh-CN" altLang="en-US"/>
              <a:t>为五种行为事件由该开发者触发的发生次数，</a:t>
            </a:r>
            <a:r>
              <a:rPr lang="en-US" altLang="zh-CN"/>
              <a:t>wi</a:t>
            </a:r>
            <a:r>
              <a:rPr lang="zh-CN" altLang="en-US"/>
              <a:t>为该行为事件的加权比例。</a:t>
            </a:r>
            <a:endParaRPr lang="zh-CN" altLang="en-US"/>
          </a:p>
        </p:txBody>
      </p:sp>
      <p:pic>
        <p:nvPicPr>
          <p:cNvPr id="10" name="图片 9"/>
          <p:cNvPicPr>
            <a:picLocks noChangeAspect="1"/>
          </p:cNvPicPr>
          <p:nvPr/>
        </p:nvPicPr>
        <p:blipFill>
          <a:blip r:embed="rId7"/>
          <a:stretch>
            <a:fillRect/>
          </a:stretch>
        </p:blipFill>
        <p:spPr>
          <a:xfrm>
            <a:off x="1863725" y="3315970"/>
            <a:ext cx="7954645" cy="1384300"/>
          </a:xfrm>
          <a:prstGeom prst="rect">
            <a:avLst/>
          </a:prstGeom>
        </p:spPr>
      </p:pic>
    </p:spTree>
  </p:cSld>
  <p:clrMapOvr>
    <a:masterClrMapping/>
  </p:clrMapOvr>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DIAGRAM_VIRTUALLY_FRAME" val="{&quot;height&quot;:319.90157480314963,&quot;left&quot;:135.31488188976377,&quot;top&quot;:159.25212598425196,&quot;width&quot;:698.2194488188976}"/>
</p:tagLst>
</file>

<file path=ppt/tags/tag11.xml><?xml version="1.0" encoding="utf-8"?>
<p:tagLst xmlns:p="http://schemas.openxmlformats.org/presentationml/2006/main">
  <p:tag name="KSO_WM_DIAGRAM_VIRTUALLY_FRAME" val="{&quot;height&quot;:235.9515748031496,&quot;left&quot;:135.31488188976377,&quot;top&quot;:159.25212598425196,&quot;width&quot;:698.2194488188976}"/>
</p:tagLst>
</file>

<file path=ppt/tags/tag12.xml><?xml version="1.0" encoding="utf-8"?>
<p:tagLst xmlns:p="http://schemas.openxmlformats.org/presentationml/2006/main">
  <p:tag name="KSO_WM_DIAGRAM_VIRTUALLY_FRAME" val="{&quot;height&quot;:235.9515748031496,&quot;left&quot;:135.31488188976377,&quot;top&quot;:159.25212598425196,&quot;width&quot;:698.2194488188976}"/>
</p:tagLst>
</file>

<file path=ppt/tags/tag13.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6.xml><?xml version="1.0" encoding="utf-8"?>
<p:tagLst xmlns:p="http://schemas.openxmlformats.org/presentationml/2006/main">
  <p:tag name="KSO_WM_BEAUTIFY_FLAG" val=""/>
</p:tagLst>
</file>

<file path=ppt/tags/tag17.xml><?xml version="1.0" encoding="utf-8"?>
<p:tagLst xmlns:p="http://schemas.openxmlformats.org/presentationml/2006/main">
  <p:tag name="KSO_WM_BEAUTIFY_FLAG" val=""/>
</p:tagLst>
</file>

<file path=ppt/tags/tag18.xml><?xml version="1.0" encoding="utf-8"?>
<p:tagLst xmlns:p="http://schemas.openxmlformats.org/presentationml/2006/main">
  <p:tag name="KSO_WM_BEAUTIFY_FLAG" val=""/>
</p:tagLst>
</file>

<file path=ppt/tags/tag19.xml><?xml version="1.0" encoding="utf-8"?>
<p:tagLst xmlns:p="http://schemas.openxmlformats.org/presentationml/2006/main">
  <p:tag name="KSO_WM_BEAUTIFY_FLAG" val=""/>
</p:tagLst>
</file>

<file path=ppt/tags/tag2.xml><?xml version="1.0" encoding="utf-8"?>
<p:tagLst xmlns:p="http://schemas.openxmlformats.org/presentationml/2006/main">
  <p:tag name="KSO_WM_DIAGRAM_VIRTUALLY_FRAME" val="{&quot;height&quot;:319.90157480314963,&quot;left&quot;:135.31488188976377,&quot;top&quot;:159.25212598425196,&quot;width&quot;:698.2194488188976}"/>
</p:tagLst>
</file>

<file path=ppt/tags/tag20.xml><?xml version="1.0" encoding="utf-8"?>
<p:tagLst xmlns:p="http://schemas.openxmlformats.org/presentationml/2006/main">
  <p:tag name="KSO_WM_BEAUTIFY_FLAG" val=""/>
</p:tagLst>
</file>

<file path=ppt/tags/tag21.xml><?xml version="1.0" encoding="utf-8"?>
<p:tagLst xmlns:p="http://schemas.openxmlformats.org/presentationml/2006/main">
  <p:tag name="KSO_WPP_MARK_KEY" val="c448ae23-49fd-4983-b1d5-5d059896b0d9"/>
  <p:tag name="COMMONDATA" val="eyJoZGlkIjoiNTgyMTYyNzVhNWYxMWNiZjVlNGEyYWY2NzllNzM2ODgifQ=="/>
  <p:tag name="commondata" val="eyJoZGlkIjoiZWI0MWEwN2NiZTE1MzU4Y2IwM2ZlMmJmNDgwNzUxM2EifQ=="/>
</p:tagLst>
</file>

<file path=ppt/tags/tag3.xml><?xml version="1.0" encoding="utf-8"?>
<p:tagLst xmlns:p="http://schemas.openxmlformats.org/presentationml/2006/main">
  <p:tag name="KSO_WM_DIAGRAM_VIRTUALLY_FRAME" val="{&quot;height&quot;:319.90157480314963,&quot;left&quot;:135.31488188976377,&quot;top&quot;:159.25212598425196,&quot;width&quot;:698.2194488188976}"/>
</p:tagLst>
</file>

<file path=ppt/tags/tag4.xml><?xml version="1.0" encoding="utf-8"?>
<p:tagLst xmlns:p="http://schemas.openxmlformats.org/presentationml/2006/main">
  <p:tag name="KSO_WM_DIAGRAM_VIRTUALLY_FRAME" val="{&quot;height&quot;:319.90157480314963,&quot;left&quot;:135.31488188976377,&quot;top&quot;:159.25212598425196,&quot;width&quot;:698.2194488188976}"/>
</p:tagLst>
</file>

<file path=ppt/tags/tag5.xml><?xml version="1.0" encoding="utf-8"?>
<p:tagLst xmlns:p="http://schemas.openxmlformats.org/presentationml/2006/main">
  <p:tag name="KSO_WM_DIAGRAM_VIRTUALLY_FRAME" val="{&quot;height&quot;:319.90157480314963,&quot;left&quot;:135.31488188976377,&quot;top&quot;:159.25212598425196,&quot;width&quot;:698.2194488188976}"/>
</p:tagLst>
</file>

<file path=ppt/tags/tag6.xml><?xml version="1.0" encoding="utf-8"?>
<p:tagLst xmlns:p="http://schemas.openxmlformats.org/presentationml/2006/main">
  <p:tag name="KSO_WM_DIAGRAM_VIRTUALLY_FRAME" val="{&quot;height&quot;:319.90157480314963,&quot;left&quot;:135.31488188976377,&quot;top&quot;:159.25212598425196,&quot;width&quot;:698.2194488188976}"/>
</p:tagLst>
</file>

<file path=ppt/tags/tag7.xml><?xml version="1.0" encoding="utf-8"?>
<p:tagLst xmlns:p="http://schemas.openxmlformats.org/presentationml/2006/main">
  <p:tag name="KSO_WM_DIAGRAM_VIRTUALLY_FRAME" val="{&quot;height&quot;:319.90157480314963,&quot;left&quot;:135.31488188976377,&quot;top&quot;:159.25212598425196,&quot;width&quot;:698.2194488188976}"/>
</p:tagLst>
</file>

<file path=ppt/tags/tag8.xml><?xml version="1.0" encoding="utf-8"?>
<p:tagLst xmlns:p="http://schemas.openxmlformats.org/presentationml/2006/main">
  <p:tag name="KSO_WM_DIAGRAM_VIRTUALLY_FRAME" val="{&quot;height&quot;:319.90157480314963,&quot;left&quot;:135.31488188976377,&quot;top&quot;:159.25212598425196,&quot;width&quot;:698.2194488188976}"/>
</p:tagLst>
</file>

<file path=ppt/tags/tag9.xml><?xml version="1.0" encoding="utf-8"?>
<p:tagLst xmlns:p="http://schemas.openxmlformats.org/presentationml/2006/main">
  <p:tag name="KSO_WM_DIAGRAM_VIRTUALLY_FRAME" val="{&quot;height&quot;:319.90157480314963,&quot;left&quot;:135.31488188976377,&quot;top&quot;:159.25212598425196,&quot;width&quot;:698.2194488188976}"/>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1960</Words>
  <Application>WPS 演示</Application>
  <PresentationFormat>宽屏</PresentationFormat>
  <Paragraphs>127</Paragraphs>
  <Slides>17</Slides>
  <Notes>0</Notes>
  <HiddenSlides>0</HiddenSlides>
  <MMClips>0</MMClips>
  <ScaleCrop>false</ScaleCrop>
  <HeadingPairs>
    <vt:vector size="8" baseType="variant">
      <vt:variant>
        <vt:lpstr>已用的字体</vt:lpstr>
      </vt:variant>
      <vt:variant>
        <vt:i4>21</vt:i4>
      </vt:variant>
      <vt:variant>
        <vt:lpstr>主题</vt:lpstr>
      </vt:variant>
      <vt:variant>
        <vt:i4>1</vt:i4>
      </vt:variant>
      <vt:variant>
        <vt:lpstr>嵌入 OLE 服务器</vt:lpstr>
      </vt:variant>
      <vt:variant>
        <vt:i4>4</vt:i4>
      </vt:variant>
      <vt:variant>
        <vt:lpstr>幻灯片标题</vt:lpstr>
      </vt:variant>
      <vt:variant>
        <vt:i4>17</vt:i4>
      </vt:variant>
    </vt:vector>
  </HeadingPairs>
  <TitlesOfParts>
    <vt:vector size="43" baseType="lpstr">
      <vt:lpstr>Arial</vt:lpstr>
      <vt:lpstr>宋体</vt:lpstr>
      <vt:lpstr>Wingdings</vt:lpstr>
      <vt:lpstr>幼圆</vt:lpstr>
      <vt:lpstr>微软雅黑</vt:lpstr>
      <vt:lpstr>Source Han Sans CN Bold</vt:lpstr>
      <vt:lpstr>Source Han Sans CN Normal</vt:lpstr>
      <vt:lpstr>Arial Bold</vt:lpstr>
      <vt:lpstr>Source Han Sans CN Regular</vt:lpstr>
      <vt:lpstr>方正兰亭黑简体</vt:lpstr>
      <vt:lpstr>黑体</vt:lpstr>
      <vt:lpstr>U.S. 101</vt:lpstr>
      <vt:lpstr>Segoe Print</vt:lpstr>
      <vt:lpstr>Roboto</vt:lpstr>
      <vt:lpstr>Open Sans Light</vt:lpstr>
      <vt:lpstr>Open Sans</vt:lpstr>
      <vt:lpstr>思源黑体 CN Bold</vt:lpstr>
      <vt:lpstr>思源黑体 CN Normal</vt:lpstr>
      <vt:lpstr>Arial Unicode MS</vt:lpstr>
      <vt:lpstr>Calibri Light</vt:lpstr>
      <vt:lpstr>Calibri</vt:lpstr>
      <vt:lpstr>Office 主题</vt:lpstr>
      <vt:lpstr>Equation.KSEE3</vt:lpstr>
      <vt:lpstr>Equation.KSEE3</vt:lpstr>
      <vt:lpstr>Equation.KSEE3</vt:lpstr>
      <vt:lpstr>Equation.KSEE3</vt:lpstr>
      <vt:lpstr>PowerPoint 演示文稿</vt:lpstr>
      <vt:lpstr>PowerPoint 演示文稿</vt:lpstr>
      <vt:lpstr>研究背景及意义</vt:lpstr>
      <vt:lpstr>PowerPoint 演示文稿</vt:lpstr>
      <vt:lpstr>PowerPoint 演示文稿</vt:lpstr>
      <vt:lpstr>设计思路</vt:lpstr>
      <vt:lpstr>PowerPoint 演示文稿</vt:lpstr>
      <vt:lpstr>价值评估模型</vt:lpstr>
      <vt:lpstr>PowerPoint 演示文稿</vt:lpstr>
      <vt:lpstr>PowerPoint 演示文稿</vt:lpstr>
      <vt:lpstr>PowerPoint 演示文稿</vt:lpstr>
      <vt:lpstr>PowerPoint 演示文稿</vt:lpstr>
      <vt:lpstr>PowerPoint 演示文稿</vt:lpstr>
      <vt:lpstr>PowerPoint 演示文稿</vt:lpstr>
      <vt:lpstr>数据分析效果展示</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hoperun</dc:creator>
  <cp:lastModifiedBy>SURPRE-兵</cp:lastModifiedBy>
  <cp:revision>216</cp:revision>
  <dcterms:created xsi:type="dcterms:W3CDTF">2023-11-14T13:33:00Z</dcterms:created>
  <dcterms:modified xsi:type="dcterms:W3CDTF">2024-12-05T06:41:54Z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2052-12.1.0.19302</vt:lpwstr>
  </property>
  <property fmtid="{D5CDD505-2E9C-101B-9397-08002B2CF9AE}" pid="3" name="_readonly">
    <vt:lpwstr/>
  </property>
  <property fmtid="{D5CDD505-2E9C-101B-9397-08002B2CF9AE}" pid="4" name="_change">
    <vt:lpwstr/>
  </property>
  <property fmtid="{D5CDD505-2E9C-101B-9397-08002B2CF9AE}" pid="5" name="_full-control">
    <vt:lpwstr/>
  </property>
  <property fmtid="{D5CDD505-2E9C-101B-9397-08002B2CF9AE}" pid="6" name="sflag">
    <vt:lpwstr>1638265092</vt:lpwstr>
  </property>
  <property fmtid="{D5CDD505-2E9C-101B-9397-08002B2CF9AE}" pid="7" name="_2015_ms_pID_725343">
    <vt:lpwstr>(3)k7y4uxurHL2vRKtJ2z1Yuku370gV6cb9u/q48B3xDBR06FHNzvtWCr/L04QpaSAFwSdyQQWr
61d8iplJOrBFs8+SjHxeljcEmD/oL47y9wQBjFpio/KqPUZqlGjrcbWDuX6nPtMorU/pTLZJ
VVptoqSZUDW8nvInlbK/2/pDqosdxCyXlNZAZ2XRJbDp/MfuBDFz2i+daUMDlnL6dCZ8fGbm
W2YaaBHlpYVymBZnmX</vt:lpwstr>
  </property>
  <property fmtid="{D5CDD505-2E9C-101B-9397-08002B2CF9AE}" pid="8" name="_2015_ms_pID_7253431">
    <vt:lpwstr>rNQDAl7HNrUqts3r7atqWV/rdDWOQxwXTmlMjAEQd5xNr2rKGnb1Mr
uXVreMnsHcpRWTSF9ALAp+SfAUqHv39BNeTW/mi3pe03Lu1mAyr9s8e4GUDEIN9ubUYJ2F+r
De5sadG8dc0yTJsGyx48rSRAfm4e4Gjh0fhygywwRsOo4mCRf2oqFj2EFcKe5/JhVsNteOK5
QdlaWhxQ1r36KHQUkENsKeZkwSvK7pPqsNjy</vt:lpwstr>
  </property>
  <property fmtid="{D5CDD505-2E9C-101B-9397-08002B2CF9AE}" pid="9" name="_2015_ms_pID_7253432">
    <vt:lpwstr>zA==</vt:lpwstr>
  </property>
  <property fmtid="{D5CDD505-2E9C-101B-9397-08002B2CF9AE}" pid="10" name="ICV">
    <vt:lpwstr>3A94A43883D64F2DA474FE2F0D5B8321_13</vt:lpwstr>
  </property>
</Properties>
</file>